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57" r:id="rId4"/>
    <p:sldId id="286" r:id="rId5"/>
    <p:sldId id="279" r:id="rId6"/>
    <p:sldId id="283" r:id="rId7"/>
    <p:sldId id="274" r:id="rId8"/>
    <p:sldId id="284" r:id="rId9"/>
    <p:sldId id="291" r:id="rId10"/>
    <p:sldId id="287" r:id="rId11"/>
    <p:sldId id="258" r:id="rId12"/>
    <p:sldId id="280" r:id="rId13"/>
    <p:sldId id="282" r:id="rId14"/>
    <p:sldId id="281" r:id="rId15"/>
    <p:sldId id="259" r:id="rId16"/>
    <p:sldId id="289" r:id="rId17"/>
    <p:sldId id="290" r:id="rId18"/>
    <p:sldId id="295" r:id="rId19"/>
    <p:sldId id="298" r:id="rId20"/>
    <p:sldId id="261" r:id="rId21"/>
    <p:sldId id="293" r:id="rId22"/>
    <p:sldId id="299" r:id="rId23"/>
    <p:sldId id="294" r:id="rId24"/>
    <p:sldId id="297"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FCC2C6-E006-40BC-860E-2270F8F0FF96}"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s-MX"/>
        </a:p>
      </dgm:t>
    </dgm:pt>
    <dgm:pt modelId="{E4386CCD-DE1C-42E1-9BE5-B27DA06F10C3}">
      <dgm:prSet phldrT="[Texto]" custT="1"/>
      <dgm:spPr/>
      <dgm:t>
        <a:bodyPr/>
        <a:lstStyle/>
        <a:p>
          <a:r>
            <a:rPr lang="es-MX" sz="2000" b="1" dirty="0" smtClean="0">
              <a:solidFill>
                <a:schemeClr val="tx1"/>
              </a:solidFill>
            </a:rPr>
            <a:t>Fariseos </a:t>
          </a:r>
          <a:endParaRPr lang="es-MX" sz="2000" b="1" dirty="0">
            <a:solidFill>
              <a:schemeClr val="tx1"/>
            </a:solidFill>
          </a:endParaRPr>
        </a:p>
      </dgm:t>
    </dgm:pt>
    <dgm:pt modelId="{2748403E-E367-4382-9EE5-6EE0EA07B542}" type="parTrans" cxnId="{DDF4A7FF-08EE-44A5-B69D-48CF0B533247}">
      <dgm:prSet/>
      <dgm:spPr/>
      <dgm:t>
        <a:bodyPr/>
        <a:lstStyle/>
        <a:p>
          <a:endParaRPr lang="es-MX"/>
        </a:p>
      </dgm:t>
    </dgm:pt>
    <dgm:pt modelId="{106FE7C1-D966-415D-ABA5-EF19B427266E}" type="sibTrans" cxnId="{DDF4A7FF-08EE-44A5-B69D-48CF0B533247}">
      <dgm:prSet>
        <dgm:style>
          <a:lnRef idx="3">
            <a:schemeClr val="dk1"/>
          </a:lnRef>
          <a:fillRef idx="0">
            <a:schemeClr val="dk1"/>
          </a:fillRef>
          <a:effectRef idx="2">
            <a:schemeClr val="dk1"/>
          </a:effectRef>
          <a:fontRef idx="minor">
            <a:schemeClr val="tx1"/>
          </a:fontRef>
        </dgm:style>
      </dgm:prSet>
      <dgm:spPr>
        <a:ln/>
      </dgm:spPr>
      <dgm:t>
        <a:bodyPr/>
        <a:lstStyle/>
        <a:p>
          <a:endParaRPr lang="es-MX"/>
        </a:p>
      </dgm:t>
    </dgm:pt>
    <dgm:pt modelId="{4DC1C710-3FAC-4906-94D6-7A51724EC5B3}">
      <dgm:prSet phldrT="[Texto]" custT="1"/>
      <dgm:spPr/>
      <dgm:t>
        <a:bodyPr/>
        <a:lstStyle/>
        <a:p>
          <a:r>
            <a:rPr lang="es-MX" sz="2000" b="1" dirty="0" smtClean="0">
              <a:solidFill>
                <a:schemeClr val="tx1"/>
              </a:solidFill>
            </a:rPr>
            <a:t>Saduceos </a:t>
          </a:r>
          <a:endParaRPr lang="es-MX" sz="2000" b="1" dirty="0">
            <a:solidFill>
              <a:schemeClr val="tx1"/>
            </a:solidFill>
          </a:endParaRPr>
        </a:p>
      </dgm:t>
    </dgm:pt>
    <dgm:pt modelId="{12BD4977-9EEC-4352-AF2F-BA3B2C454091}" type="parTrans" cxnId="{3C8B47C1-568A-4939-B869-900A0B2DFE57}">
      <dgm:prSet/>
      <dgm:spPr/>
      <dgm:t>
        <a:bodyPr/>
        <a:lstStyle/>
        <a:p>
          <a:endParaRPr lang="es-MX"/>
        </a:p>
      </dgm:t>
    </dgm:pt>
    <dgm:pt modelId="{394D7869-4CA5-4D0B-B030-A6E13D806A26}" type="sibTrans" cxnId="{3C8B47C1-568A-4939-B869-900A0B2DFE57}">
      <dgm:prSet>
        <dgm:style>
          <a:lnRef idx="2">
            <a:schemeClr val="dk1"/>
          </a:lnRef>
          <a:fillRef idx="0">
            <a:schemeClr val="dk1"/>
          </a:fillRef>
          <a:effectRef idx="1">
            <a:schemeClr val="dk1"/>
          </a:effectRef>
          <a:fontRef idx="minor">
            <a:schemeClr val="tx1"/>
          </a:fontRef>
        </dgm:style>
      </dgm:prSet>
      <dgm:spPr/>
      <dgm:t>
        <a:bodyPr/>
        <a:lstStyle/>
        <a:p>
          <a:endParaRPr lang="es-MX"/>
        </a:p>
      </dgm:t>
    </dgm:pt>
    <dgm:pt modelId="{8FFA8BEA-F696-4913-9F10-B3D743B726AA}">
      <dgm:prSet phldrT="[Texto]" custT="1"/>
      <dgm:spPr/>
      <dgm:t>
        <a:bodyPr/>
        <a:lstStyle/>
        <a:p>
          <a:r>
            <a:rPr lang="es-MX" sz="2000" b="1" dirty="0" smtClean="0">
              <a:solidFill>
                <a:schemeClr val="tx1"/>
              </a:solidFill>
            </a:rPr>
            <a:t>Zelotes</a:t>
          </a:r>
          <a:endParaRPr lang="es-MX" sz="2000" b="1" dirty="0">
            <a:solidFill>
              <a:schemeClr val="tx1"/>
            </a:solidFill>
          </a:endParaRPr>
        </a:p>
      </dgm:t>
    </dgm:pt>
    <dgm:pt modelId="{8C3CDD1F-323C-4405-8216-8E1D2B8CF744}" type="parTrans" cxnId="{EB7A95ED-2822-4F22-B1BA-61FC6C1977A9}">
      <dgm:prSet/>
      <dgm:spPr/>
      <dgm:t>
        <a:bodyPr/>
        <a:lstStyle/>
        <a:p>
          <a:endParaRPr lang="es-MX"/>
        </a:p>
      </dgm:t>
    </dgm:pt>
    <dgm:pt modelId="{96C2785C-4664-437A-92AB-2C6D6CD9456D}" type="sibTrans" cxnId="{EB7A95ED-2822-4F22-B1BA-61FC6C1977A9}">
      <dgm:prSet>
        <dgm:style>
          <a:lnRef idx="3">
            <a:schemeClr val="dk1"/>
          </a:lnRef>
          <a:fillRef idx="0">
            <a:schemeClr val="dk1"/>
          </a:fillRef>
          <a:effectRef idx="2">
            <a:schemeClr val="dk1"/>
          </a:effectRef>
          <a:fontRef idx="minor">
            <a:schemeClr val="tx1"/>
          </a:fontRef>
        </dgm:style>
      </dgm:prSet>
      <dgm:spPr/>
      <dgm:t>
        <a:bodyPr/>
        <a:lstStyle/>
        <a:p>
          <a:endParaRPr lang="es-MX"/>
        </a:p>
      </dgm:t>
    </dgm:pt>
    <dgm:pt modelId="{23FB5FA3-8865-45E6-9E35-5E2EE311958A}">
      <dgm:prSet phldrT="[Texto]" custT="1"/>
      <dgm:spPr/>
      <dgm:t>
        <a:bodyPr/>
        <a:lstStyle/>
        <a:p>
          <a:r>
            <a:rPr lang="es-MX" sz="2000" b="1" dirty="0" smtClean="0">
              <a:solidFill>
                <a:schemeClr val="tx1"/>
              </a:solidFill>
            </a:rPr>
            <a:t>Bautistas </a:t>
          </a:r>
          <a:endParaRPr lang="es-MX" sz="2000" b="1" dirty="0">
            <a:solidFill>
              <a:schemeClr val="tx1"/>
            </a:solidFill>
          </a:endParaRPr>
        </a:p>
      </dgm:t>
    </dgm:pt>
    <dgm:pt modelId="{6B3021B1-F5E3-4A26-9B97-4E2885C43EC1}" type="parTrans" cxnId="{8D1C5FE3-5898-4C7C-8A63-FC3AE7680D74}">
      <dgm:prSet/>
      <dgm:spPr/>
      <dgm:t>
        <a:bodyPr/>
        <a:lstStyle/>
        <a:p>
          <a:endParaRPr lang="es-MX"/>
        </a:p>
      </dgm:t>
    </dgm:pt>
    <dgm:pt modelId="{E614E13C-083A-4F93-B10F-EEAA5098F259}" type="sibTrans" cxnId="{8D1C5FE3-5898-4C7C-8A63-FC3AE7680D74}">
      <dgm:prSet>
        <dgm:style>
          <a:lnRef idx="3">
            <a:schemeClr val="dk1"/>
          </a:lnRef>
          <a:fillRef idx="0">
            <a:schemeClr val="dk1"/>
          </a:fillRef>
          <a:effectRef idx="2">
            <a:schemeClr val="dk1"/>
          </a:effectRef>
          <a:fontRef idx="minor">
            <a:schemeClr val="tx1"/>
          </a:fontRef>
        </dgm:style>
      </dgm:prSet>
      <dgm:spPr/>
      <dgm:t>
        <a:bodyPr/>
        <a:lstStyle/>
        <a:p>
          <a:endParaRPr lang="es-MX"/>
        </a:p>
      </dgm:t>
    </dgm:pt>
    <dgm:pt modelId="{EEBE3094-FCDC-4FAB-9FC3-94BEB7E77BF1}">
      <dgm:prSet phldrT="[Texto]" custT="1"/>
      <dgm:spPr/>
      <dgm:t>
        <a:bodyPr/>
        <a:lstStyle/>
        <a:p>
          <a:endParaRPr lang="es-MX" sz="1200" dirty="0" smtClean="0"/>
        </a:p>
        <a:p>
          <a:r>
            <a:rPr lang="es-MX" sz="2000" b="1" dirty="0" smtClean="0">
              <a:solidFill>
                <a:schemeClr val="tx1"/>
              </a:solidFill>
            </a:rPr>
            <a:t>Esenios</a:t>
          </a:r>
        </a:p>
        <a:p>
          <a:r>
            <a:rPr lang="es-MX" sz="1200" dirty="0" smtClean="0"/>
            <a:t> </a:t>
          </a:r>
          <a:endParaRPr lang="es-MX" sz="1200" dirty="0"/>
        </a:p>
      </dgm:t>
    </dgm:pt>
    <dgm:pt modelId="{F5FC904B-0717-4B2D-A53F-D6D38F83D1D6}" type="parTrans" cxnId="{FEB746E1-BAFE-41B3-B6BB-20C5356E408F}">
      <dgm:prSet/>
      <dgm:spPr/>
      <dgm:t>
        <a:bodyPr/>
        <a:lstStyle/>
        <a:p>
          <a:endParaRPr lang="es-MX"/>
        </a:p>
      </dgm:t>
    </dgm:pt>
    <dgm:pt modelId="{34A77246-FD16-494B-B38A-599B66EFEFAE}" type="sibTrans" cxnId="{FEB746E1-BAFE-41B3-B6BB-20C5356E408F}">
      <dgm:prSet>
        <dgm:style>
          <a:lnRef idx="3">
            <a:schemeClr val="dk1"/>
          </a:lnRef>
          <a:fillRef idx="0">
            <a:schemeClr val="dk1"/>
          </a:fillRef>
          <a:effectRef idx="2">
            <a:schemeClr val="dk1"/>
          </a:effectRef>
          <a:fontRef idx="minor">
            <a:schemeClr val="tx1"/>
          </a:fontRef>
        </dgm:style>
      </dgm:prSet>
      <dgm:spPr/>
      <dgm:t>
        <a:bodyPr/>
        <a:lstStyle/>
        <a:p>
          <a:endParaRPr lang="es-MX"/>
        </a:p>
      </dgm:t>
    </dgm:pt>
    <dgm:pt modelId="{DC519763-F0A3-48EC-AB6D-45715BEEBC36}">
      <dgm:prSet phldrT="[Texto]" custT="1"/>
      <dgm:spPr/>
      <dgm:t>
        <a:bodyPr/>
        <a:lstStyle/>
        <a:p>
          <a:r>
            <a:rPr lang="es-MX" sz="2000" b="1" dirty="0" smtClean="0">
              <a:solidFill>
                <a:schemeClr val="tx1"/>
              </a:solidFill>
            </a:rPr>
            <a:t>Sicarios </a:t>
          </a:r>
          <a:r>
            <a:rPr lang="es-MX" sz="1600" dirty="0" smtClean="0"/>
            <a:t> </a:t>
          </a:r>
          <a:endParaRPr lang="es-MX" sz="1600" dirty="0"/>
        </a:p>
      </dgm:t>
    </dgm:pt>
    <dgm:pt modelId="{673BAFC4-E278-4032-9054-3F8B36F088E1}" type="parTrans" cxnId="{9E47E7A8-AA50-4ABC-BF28-BE7A21C416F6}">
      <dgm:prSet/>
      <dgm:spPr/>
      <dgm:t>
        <a:bodyPr/>
        <a:lstStyle/>
        <a:p>
          <a:endParaRPr lang="es-MX"/>
        </a:p>
      </dgm:t>
    </dgm:pt>
    <dgm:pt modelId="{C1D68245-C098-495D-9686-CA6608141859}" type="sibTrans" cxnId="{9E47E7A8-AA50-4ABC-BF28-BE7A21C416F6}">
      <dgm:prSet>
        <dgm:style>
          <a:lnRef idx="3">
            <a:schemeClr val="dk1"/>
          </a:lnRef>
          <a:fillRef idx="0">
            <a:schemeClr val="dk1"/>
          </a:fillRef>
          <a:effectRef idx="2">
            <a:schemeClr val="dk1"/>
          </a:effectRef>
          <a:fontRef idx="minor">
            <a:schemeClr val="tx1"/>
          </a:fontRef>
        </dgm:style>
      </dgm:prSet>
      <dgm:spPr/>
      <dgm:t>
        <a:bodyPr/>
        <a:lstStyle/>
        <a:p>
          <a:endParaRPr lang="es-MX"/>
        </a:p>
      </dgm:t>
    </dgm:pt>
    <dgm:pt modelId="{0EDCBCAC-573B-4830-9A8F-A0EED55EE532}">
      <dgm:prSet phldrT="[Texto]" custT="1"/>
      <dgm:spPr/>
      <dgm:t>
        <a:bodyPr/>
        <a:lstStyle/>
        <a:p>
          <a:r>
            <a:rPr lang="es-MX" sz="1600" b="1" dirty="0" smtClean="0">
              <a:solidFill>
                <a:schemeClr val="tx1"/>
              </a:solidFill>
            </a:rPr>
            <a:t>Samaritanos </a:t>
          </a:r>
          <a:endParaRPr lang="es-MX" sz="1600" b="1" dirty="0">
            <a:solidFill>
              <a:schemeClr val="tx1"/>
            </a:solidFill>
          </a:endParaRPr>
        </a:p>
      </dgm:t>
    </dgm:pt>
    <dgm:pt modelId="{E8C04997-B0AC-4170-8B9F-2E7CE0876570}" type="sibTrans" cxnId="{F7AAC9BC-1CDC-470F-B397-FE093287BD5C}">
      <dgm:prSet>
        <dgm:style>
          <a:lnRef idx="3">
            <a:schemeClr val="dk1"/>
          </a:lnRef>
          <a:fillRef idx="0">
            <a:schemeClr val="dk1"/>
          </a:fillRef>
          <a:effectRef idx="2">
            <a:schemeClr val="dk1"/>
          </a:effectRef>
          <a:fontRef idx="minor">
            <a:schemeClr val="tx1"/>
          </a:fontRef>
        </dgm:style>
      </dgm:prSet>
      <dgm:spPr/>
      <dgm:t>
        <a:bodyPr/>
        <a:lstStyle/>
        <a:p>
          <a:endParaRPr lang="es-MX"/>
        </a:p>
      </dgm:t>
    </dgm:pt>
    <dgm:pt modelId="{0E443C49-47EF-48AC-8050-2D2958262CB6}" type="parTrans" cxnId="{F7AAC9BC-1CDC-470F-B397-FE093287BD5C}">
      <dgm:prSet/>
      <dgm:spPr/>
      <dgm:t>
        <a:bodyPr/>
        <a:lstStyle/>
        <a:p>
          <a:endParaRPr lang="es-MX"/>
        </a:p>
      </dgm:t>
    </dgm:pt>
    <dgm:pt modelId="{A0D74ADC-4007-4D35-B884-89DC6EB1FE96}" type="pres">
      <dgm:prSet presAssocID="{3DFCC2C6-E006-40BC-860E-2270F8F0FF96}" presName="cycle" presStyleCnt="0">
        <dgm:presLayoutVars>
          <dgm:dir/>
          <dgm:resizeHandles val="exact"/>
        </dgm:presLayoutVars>
      </dgm:prSet>
      <dgm:spPr/>
      <dgm:t>
        <a:bodyPr/>
        <a:lstStyle/>
        <a:p>
          <a:endParaRPr lang="es-MX"/>
        </a:p>
      </dgm:t>
    </dgm:pt>
    <dgm:pt modelId="{30B1D308-6B92-40AF-9D86-90EAE2DD64F2}" type="pres">
      <dgm:prSet presAssocID="{E4386CCD-DE1C-42E1-9BE5-B27DA06F10C3}" presName="node" presStyleLbl="node1" presStyleIdx="0" presStyleCnt="7">
        <dgm:presLayoutVars>
          <dgm:bulletEnabled val="1"/>
        </dgm:presLayoutVars>
      </dgm:prSet>
      <dgm:spPr/>
      <dgm:t>
        <a:bodyPr/>
        <a:lstStyle/>
        <a:p>
          <a:endParaRPr lang="es-MX"/>
        </a:p>
      </dgm:t>
    </dgm:pt>
    <dgm:pt modelId="{A909188A-5B96-4027-A65F-A9A5F9DED470}" type="pres">
      <dgm:prSet presAssocID="{E4386CCD-DE1C-42E1-9BE5-B27DA06F10C3}" presName="spNode" presStyleCnt="0"/>
      <dgm:spPr/>
    </dgm:pt>
    <dgm:pt modelId="{B018A07E-5E25-426D-B4FF-85628610E3D9}" type="pres">
      <dgm:prSet presAssocID="{106FE7C1-D966-415D-ABA5-EF19B427266E}" presName="sibTrans" presStyleLbl="sibTrans1D1" presStyleIdx="0" presStyleCnt="7"/>
      <dgm:spPr/>
      <dgm:t>
        <a:bodyPr/>
        <a:lstStyle/>
        <a:p>
          <a:endParaRPr lang="es-MX"/>
        </a:p>
      </dgm:t>
    </dgm:pt>
    <dgm:pt modelId="{270B0711-910C-4B49-8B93-112FD575BD2F}" type="pres">
      <dgm:prSet presAssocID="{4DC1C710-3FAC-4906-94D6-7A51724EC5B3}" presName="node" presStyleLbl="node1" presStyleIdx="1" presStyleCnt="7" custScaleX="113872">
        <dgm:presLayoutVars>
          <dgm:bulletEnabled val="1"/>
        </dgm:presLayoutVars>
      </dgm:prSet>
      <dgm:spPr/>
      <dgm:t>
        <a:bodyPr/>
        <a:lstStyle/>
        <a:p>
          <a:endParaRPr lang="es-MX"/>
        </a:p>
      </dgm:t>
    </dgm:pt>
    <dgm:pt modelId="{F93A1078-59EE-45A9-A32F-B2D670EFCB98}" type="pres">
      <dgm:prSet presAssocID="{4DC1C710-3FAC-4906-94D6-7A51724EC5B3}" presName="spNode" presStyleCnt="0"/>
      <dgm:spPr/>
    </dgm:pt>
    <dgm:pt modelId="{8D0D110B-29BD-4004-9D98-B2405DDF2B4B}" type="pres">
      <dgm:prSet presAssocID="{394D7869-4CA5-4D0B-B030-A6E13D806A26}" presName="sibTrans" presStyleLbl="sibTrans1D1" presStyleIdx="1" presStyleCnt="7"/>
      <dgm:spPr/>
      <dgm:t>
        <a:bodyPr/>
        <a:lstStyle/>
        <a:p>
          <a:endParaRPr lang="es-MX"/>
        </a:p>
      </dgm:t>
    </dgm:pt>
    <dgm:pt modelId="{79DD44FD-80D1-4522-BC81-C6AE039F0D11}" type="pres">
      <dgm:prSet presAssocID="{EEBE3094-FCDC-4FAB-9FC3-94BEB7E77BF1}" presName="node" presStyleLbl="node1" presStyleIdx="2" presStyleCnt="7">
        <dgm:presLayoutVars>
          <dgm:bulletEnabled val="1"/>
        </dgm:presLayoutVars>
      </dgm:prSet>
      <dgm:spPr/>
      <dgm:t>
        <a:bodyPr/>
        <a:lstStyle/>
        <a:p>
          <a:endParaRPr lang="es-MX"/>
        </a:p>
      </dgm:t>
    </dgm:pt>
    <dgm:pt modelId="{C7A6E065-CDF3-4923-8CBF-87D08F8D9285}" type="pres">
      <dgm:prSet presAssocID="{EEBE3094-FCDC-4FAB-9FC3-94BEB7E77BF1}" presName="spNode" presStyleCnt="0"/>
      <dgm:spPr/>
    </dgm:pt>
    <dgm:pt modelId="{F29CF404-16C1-471D-8D90-69431E36E135}" type="pres">
      <dgm:prSet presAssocID="{34A77246-FD16-494B-B38A-599B66EFEFAE}" presName="sibTrans" presStyleLbl="sibTrans1D1" presStyleIdx="2" presStyleCnt="7"/>
      <dgm:spPr/>
      <dgm:t>
        <a:bodyPr/>
        <a:lstStyle/>
        <a:p>
          <a:endParaRPr lang="es-MX"/>
        </a:p>
      </dgm:t>
    </dgm:pt>
    <dgm:pt modelId="{D6FCD6A0-243E-4941-B321-183018A91EDB}" type="pres">
      <dgm:prSet presAssocID="{0EDCBCAC-573B-4830-9A8F-A0EED55EE532}" presName="node" presStyleLbl="node1" presStyleIdx="3" presStyleCnt="7" custScaleX="127561">
        <dgm:presLayoutVars>
          <dgm:bulletEnabled val="1"/>
        </dgm:presLayoutVars>
      </dgm:prSet>
      <dgm:spPr/>
      <dgm:t>
        <a:bodyPr/>
        <a:lstStyle/>
        <a:p>
          <a:endParaRPr lang="es-MX"/>
        </a:p>
      </dgm:t>
    </dgm:pt>
    <dgm:pt modelId="{2CB3B25D-035D-4A76-8F9E-973049CB5B4B}" type="pres">
      <dgm:prSet presAssocID="{0EDCBCAC-573B-4830-9A8F-A0EED55EE532}" presName="spNode" presStyleCnt="0"/>
      <dgm:spPr/>
    </dgm:pt>
    <dgm:pt modelId="{031D8010-22E2-47D3-B9BF-025E933DC7A5}" type="pres">
      <dgm:prSet presAssocID="{E8C04997-B0AC-4170-8B9F-2E7CE0876570}" presName="sibTrans" presStyleLbl="sibTrans1D1" presStyleIdx="3" presStyleCnt="7"/>
      <dgm:spPr/>
      <dgm:t>
        <a:bodyPr/>
        <a:lstStyle/>
        <a:p>
          <a:endParaRPr lang="es-MX"/>
        </a:p>
      </dgm:t>
    </dgm:pt>
    <dgm:pt modelId="{241A7EB8-15C7-47AE-BEE0-9D2F7FE92AE3}" type="pres">
      <dgm:prSet presAssocID="{DC519763-F0A3-48EC-AB6D-45715BEEBC36}" presName="node" presStyleLbl="node1" presStyleIdx="4" presStyleCnt="7">
        <dgm:presLayoutVars>
          <dgm:bulletEnabled val="1"/>
        </dgm:presLayoutVars>
      </dgm:prSet>
      <dgm:spPr/>
      <dgm:t>
        <a:bodyPr/>
        <a:lstStyle/>
        <a:p>
          <a:endParaRPr lang="es-MX"/>
        </a:p>
      </dgm:t>
    </dgm:pt>
    <dgm:pt modelId="{375E83DF-AB1F-4373-B0DB-798AEEE80E85}" type="pres">
      <dgm:prSet presAssocID="{DC519763-F0A3-48EC-AB6D-45715BEEBC36}" presName="spNode" presStyleCnt="0"/>
      <dgm:spPr/>
    </dgm:pt>
    <dgm:pt modelId="{8A5BBAD0-BBAD-4424-81F0-0A6B1E8C9CB1}" type="pres">
      <dgm:prSet presAssocID="{C1D68245-C098-495D-9686-CA6608141859}" presName="sibTrans" presStyleLbl="sibTrans1D1" presStyleIdx="4" presStyleCnt="7"/>
      <dgm:spPr/>
      <dgm:t>
        <a:bodyPr/>
        <a:lstStyle/>
        <a:p>
          <a:endParaRPr lang="es-MX"/>
        </a:p>
      </dgm:t>
    </dgm:pt>
    <dgm:pt modelId="{3C1EAA23-0FC1-4254-B209-08B729B91658}" type="pres">
      <dgm:prSet presAssocID="{8FFA8BEA-F696-4913-9F10-B3D743B726AA}" presName="node" presStyleLbl="node1" presStyleIdx="5" presStyleCnt="7">
        <dgm:presLayoutVars>
          <dgm:bulletEnabled val="1"/>
        </dgm:presLayoutVars>
      </dgm:prSet>
      <dgm:spPr/>
      <dgm:t>
        <a:bodyPr/>
        <a:lstStyle/>
        <a:p>
          <a:endParaRPr lang="es-MX"/>
        </a:p>
      </dgm:t>
    </dgm:pt>
    <dgm:pt modelId="{C7683E4C-F5B1-40CE-9750-EBE77B609BF3}" type="pres">
      <dgm:prSet presAssocID="{8FFA8BEA-F696-4913-9F10-B3D743B726AA}" presName="spNode" presStyleCnt="0"/>
      <dgm:spPr/>
    </dgm:pt>
    <dgm:pt modelId="{199AB485-0A4F-40F3-960D-D90CF89520D7}" type="pres">
      <dgm:prSet presAssocID="{96C2785C-4664-437A-92AB-2C6D6CD9456D}" presName="sibTrans" presStyleLbl="sibTrans1D1" presStyleIdx="5" presStyleCnt="7"/>
      <dgm:spPr/>
      <dgm:t>
        <a:bodyPr/>
        <a:lstStyle/>
        <a:p>
          <a:endParaRPr lang="es-MX"/>
        </a:p>
      </dgm:t>
    </dgm:pt>
    <dgm:pt modelId="{9AACC02C-A735-463E-903E-9F3277BE24A1}" type="pres">
      <dgm:prSet presAssocID="{23FB5FA3-8865-45E6-9E35-5E2EE311958A}" presName="node" presStyleLbl="node1" presStyleIdx="6" presStyleCnt="7" custScaleX="113872">
        <dgm:presLayoutVars>
          <dgm:bulletEnabled val="1"/>
        </dgm:presLayoutVars>
      </dgm:prSet>
      <dgm:spPr/>
      <dgm:t>
        <a:bodyPr/>
        <a:lstStyle/>
        <a:p>
          <a:endParaRPr lang="es-MX"/>
        </a:p>
      </dgm:t>
    </dgm:pt>
    <dgm:pt modelId="{40F83614-1C03-4E72-A947-D93ACDC2AC7A}" type="pres">
      <dgm:prSet presAssocID="{23FB5FA3-8865-45E6-9E35-5E2EE311958A}" presName="spNode" presStyleCnt="0"/>
      <dgm:spPr/>
    </dgm:pt>
    <dgm:pt modelId="{EF5A4B9D-87E1-4B1E-BB15-E4F2BFCAF229}" type="pres">
      <dgm:prSet presAssocID="{E614E13C-083A-4F93-B10F-EEAA5098F259}" presName="sibTrans" presStyleLbl="sibTrans1D1" presStyleIdx="6" presStyleCnt="7"/>
      <dgm:spPr/>
      <dgm:t>
        <a:bodyPr/>
        <a:lstStyle/>
        <a:p>
          <a:endParaRPr lang="es-MX"/>
        </a:p>
      </dgm:t>
    </dgm:pt>
  </dgm:ptLst>
  <dgm:cxnLst>
    <dgm:cxn modelId="{EB7A95ED-2822-4F22-B1BA-61FC6C1977A9}" srcId="{3DFCC2C6-E006-40BC-860E-2270F8F0FF96}" destId="{8FFA8BEA-F696-4913-9F10-B3D743B726AA}" srcOrd="5" destOrd="0" parTransId="{8C3CDD1F-323C-4405-8216-8E1D2B8CF744}" sibTransId="{96C2785C-4664-437A-92AB-2C6D6CD9456D}"/>
    <dgm:cxn modelId="{F536164E-8F09-4E31-B236-213E537D5CDD}" type="presOf" srcId="{0EDCBCAC-573B-4830-9A8F-A0EED55EE532}" destId="{D6FCD6A0-243E-4941-B321-183018A91EDB}" srcOrd="0" destOrd="0" presId="urn:microsoft.com/office/officeart/2005/8/layout/cycle6"/>
    <dgm:cxn modelId="{9E47E7A8-AA50-4ABC-BF28-BE7A21C416F6}" srcId="{3DFCC2C6-E006-40BC-860E-2270F8F0FF96}" destId="{DC519763-F0A3-48EC-AB6D-45715BEEBC36}" srcOrd="4" destOrd="0" parTransId="{673BAFC4-E278-4032-9054-3F8B36F088E1}" sibTransId="{C1D68245-C098-495D-9686-CA6608141859}"/>
    <dgm:cxn modelId="{DDF4A7FF-08EE-44A5-B69D-48CF0B533247}" srcId="{3DFCC2C6-E006-40BC-860E-2270F8F0FF96}" destId="{E4386CCD-DE1C-42E1-9BE5-B27DA06F10C3}" srcOrd="0" destOrd="0" parTransId="{2748403E-E367-4382-9EE5-6EE0EA07B542}" sibTransId="{106FE7C1-D966-415D-ABA5-EF19B427266E}"/>
    <dgm:cxn modelId="{802C0D9C-78BB-4D50-B277-729D74DC7DFB}" type="presOf" srcId="{4DC1C710-3FAC-4906-94D6-7A51724EC5B3}" destId="{270B0711-910C-4B49-8B93-112FD575BD2F}" srcOrd="0" destOrd="0" presId="urn:microsoft.com/office/officeart/2005/8/layout/cycle6"/>
    <dgm:cxn modelId="{3C8B47C1-568A-4939-B869-900A0B2DFE57}" srcId="{3DFCC2C6-E006-40BC-860E-2270F8F0FF96}" destId="{4DC1C710-3FAC-4906-94D6-7A51724EC5B3}" srcOrd="1" destOrd="0" parTransId="{12BD4977-9EEC-4352-AF2F-BA3B2C454091}" sibTransId="{394D7869-4CA5-4D0B-B030-A6E13D806A26}"/>
    <dgm:cxn modelId="{E3816B6A-F83F-451F-B3C8-00C4C87E6094}" type="presOf" srcId="{394D7869-4CA5-4D0B-B030-A6E13D806A26}" destId="{8D0D110B-29BD-4004-9D98-B2405DDF2B4B}" srcOrd="0" destOrd="0" presId="urn:microsoft.com/office/officeart/2005/8/layout/cycle6"/>
    <dgm:cxn modelId="{2C743CCB-8906-4E7F-A5A2-0189F1AA0954}" type="presOf" srcId="{E8C04997-B0AC-4170-8B9F-2E7CE0876570}" destId="{031D8010-22E2-47D3-B9BF-025E933DC7A5}" srcOrd="0" destOrd="0" presId="urn:microsoft.com/office/officeart/2005/8/layout/cycle6"/>
    <dgm:cxn modelId="{ECC60F35-81AB-42E3-9340-D575A8B1AC96}" type="presOf" srcId="{DC519763-F0A3-48EC-AB6D-45715BEEBC36}" destId="{241A7EB8-15C7-47AE-BEE0-9D2F7FE92AE3}" srcOrd="0" destOrd="0" presId="urn:microsoft.com/office/officeart/2005/8/layout/cycle6"/>
    <dgm:cxn modelId="{F7AAC9BC-1CDC-470F-B397-FE093287BD5C}" srcId="{3DFCC2C6-E006-40BC-860E-2270F8F0FF96}" destId="{0EDCBCAC-573B-4830-9A8F-A0EED55EE532}" srcOrd="3" destOrd="0" parTransId="{0E443C49-47EF-48AC-8050-2D2958262CB6}" sibTransId="{E8C04997-B0AC-4170-8B9F-2E7CE0876570}"/>
    <dgm:cxn modelId="{30D4D2CE-F641-41C0-851A-6386DB3E7F26}" type="presOf" srcId="{C1D68245-C098-495D-9686-CA6608141859}" destId="{8A5BBAD0-BBAD-4424-81F0-0A6B1E8C9CB1}" srcOrd="0" destOrd="0" presId="urn:microsoft.com/office/officeart/2005/8/layout/cycle6"/>
    <dgm:cxn modelId="{8D1C5FE3-5898-4C7C-8A63-FC3AE7680D74}" srcId="{3DFCC2C6-E006-40BC-860E-2270F8F0FF96}" destId="{23FB5FA3-8865-45E6-9E35-5E2EE311958A}" srcOrd="6" destOrd="0" parTransId="{6B3021B1-F5E3-4A26-9B97-4E2885C43EC1}" sibTransId="{E614E13C-083A-4F93-B10F-EEAA5098F259}"/>
    <dgm:cxn modelId="{6FDE7FD6-0CAB-4C52-A0D8-468481D6B9D5}" type="presOf" srcId="{E614E13C-083A-4F93-B10F-EEAA5098F259}" destId="{EF5A4B9D-87E1-4B1E-BB15-E4F2BFCAF229}" srcOrd="0" destOrd="0" presId="urn:microsoft.com/office/officeart/2005/8/layout/cycle6"/>
    <dgm:cxn modelId="{55954E99-3F91-46E6-A793-A9D6D1C1B132}" type="presOf" srcId="{34A77246-FD16-494B-B38A-599B66EFEFAE}" destId="{F29CF404-16C1-471D-8D90-69431E36E135}" srcOrd="0" destOrd="0" presId="urn:microsoft.com/office/officeart/2005/8/layout/cycle6"/>
    <dgm:cxn modelId="{5A58F1E9-EA5D-49D0-AB72-4FD6B6F8B59B}" type="presOf" srcId="{106FE7C1-D966-415D-ABA5-EF19B427266E}" destId="{B018A07E-5E25-426D-B4FF-85628610E3D9}" srcOrd="0" destOrd="0" presId="urn:microsoft.com/office/officeart/2005/8/layout/cycle6"/>
    <dgm:cxn modelId="{F1F465F8-9EE3-4EBD-8A65-3FED46DD744F}" type="presOf" srcId="{23FB5FA3-8865-45E6-9E35-5E2EE311958A}" destId="{9AACC02C-A735-463E-903E-9F3277BE24A1}" srcOrd="0" destOrd="0" presId="urn:microsoft.com/office/officeart/2005/8/layout/cycle6"/>
    <dgm:cxn modelId="{9976541B-E918-4412-8AFC-F9E23982D802}" type="presOf" srcId="{3DFCC2C6-E006-40BC-860E-2270F8F0FF96}" destId="{A0D74ADC-4007-4D35-B884-89DC6EB1FE96}" srcOrd="0" destOrd="0" presId="urn:microsoft.com/office/officeart/2005/8/layout/cycle6"/>
    <dgm:cxn modelId="{FEB746E1-BAFE-41B3-B6BB-20C5356E408F}" srcId="{3DFCC2C6-E006-40BC-860E-2270F8F0FF96}" destId="{EEBE3094-FCDC-4FAB-9FC3-94BEB7E77BF1}" srcOrd="2" destOrd="0" parTransId="{F5FC904B-0717-4B2D-A53F-D6D38F83D1D6}" sibTransId="{34A77246-FD16-494B-B38A-599B66EFEFAE}"/>
    <dgm:cxn modelId="{249FDCB1-16E5-48A6-A45D-41AA8D5157FB}" type="presOf" srcId="{8FFA8BEA-F696-4913-9F10-B3D743B726AA}" destId="{3C1EAA23-0FC1-4254-B209-08B729B91658}" srcOrd="0" destOrd="0" presId="urn:microsoft.com/office/officeart/2005/8/layout/cycle6"/>
    <dgm:cxn modelId="{6DCA3359-6C56-4B91-BD63-097044F853F9}" type="presOf" srcId="{E4386CCD-DE1C-42E1-9BE5-B27DA06F10C3}" destId="{30B1D308-6B92-40AF-9D86-90EAE2DD64F2}" srcOrd="0" destOrd="0" presId="urn:microsoft.com/office/officeart/2005/8/layout/cycle6"/>
    <dgm:cxn modelId="{16AAA642-09E1-42F3-AB40-98E418CAF5D3}" type="presOf" srcId="{EEBE3094-FCDC-4FAB-9FC3-94BEB7E77BF1}" destId="{79DD44FD-80D1-4522-BC81-C6AE039F0D11}" srcOrd="0" destOrd="0" presId="urn:microsoft.com/office/officeart/2005/8/layout/cycle6"/>
    <dgm:cxn modelId="{C353911A-59DC-432C-984F-50A83196F242}" type="presOf" srcId="{96C2785C-4664-437A-92AB-2C6D6CD9456D}" destId="{199AB485-0A4F-40F3-960D-D90CF89520D7}" srcOrd="0" destOrd="0" presId="urn:microsoft.com/office/officeart/2005/8/layout/cycle6"/>
    <dgm:cxn modelId="{E2214C65-65DF-4E97-B357-AF9EC7EB7A8C}" type="presParOf" srcId="{A0D74ADC-4007-4D35-B884-89DC6EB1FE96}" destId="{30B1D308-6B92-40AF-9D86-90EAE2DD64F2}" srcOrd="0" destOrd="0" presId="urn:microsoft.com/office/officeart/2005/8/layout/cycle6"/>
    <dgm:cxn modelId="{27875BD9-DD69-4618-9DBB-6017F19B29A7}" type="presParOf" srcId="{A0D74ADC-4007-4D35-B884-89DC6EB1FE96}" destId="{A909188A-5B96-4027-A65F-A9A5F9DED470}" srcOrd="1" destOrd="0" presId="urn:microsoft.com/office/officeart/2005/8/layout/cycle6"/>
    <dgm:cxn modelId="{8FE6D72A-62EC-4913-8DC4-007FECCF78EE}" type="presParOf" srcId="{A0D74ADC-4007-4D35-B884-89DC6EB1FE96}" destId="{B018A07E-5E25-426D-B4FF-85628610E3D9}" srcOrd="2" destOrd="0" presId="urn:microsoft.com/office/officeart/2005/8/layout/cycle6"/>
    <dgm:cxn modelId="{DE47622B-A1DC-4173-B82D-77F06D5C8155}" type="presParOf" srcId="{A0D74ADC-4007-4D35-B884-89DC6EB1FE96}" destId="{270B0711-910C-4B49-8B93-112FD575BD2F}" srcOrd="3" destOrd="0" presId="urn:microsoft.com/office/officeart/2005/8/layout/cycle6"/>
    <dgm:cxn modelId="{F356CADC-871D-48AB-B5EE-2706E4196F10}" type="presParOf" srcId="{A0D74ADC-4007-4D35-B884-89DC6EB1FE96}" destId="{F93A1078-59EE-45A9-A32F-B2D670EFCB98}" srcOrd="4" destOrd="0" presId="urn:microsoft.com/office/officeart/2005/8/layout/cycle6"/>
    <dgm:cxn modelId="{5C47B605-35E0-4BDC-ADFA-97F7A7AC4121}" type="presParOf" srcId="{A0D74ADC-4007-4D35-B884-89DC6EB1FE96}" destId="{8D0D110B-29BD-4004-9D98-B2405DDF2B4B}" srcOrd="5" destOrd="0" presId="urn:microsoft.com/office/officeart/2005/8/layout/cycle6"/>
    <dgm:cxn modelId="{C35DC354-4AB9-47DF-80B8-D03DD4E21602}" type="presParOf" srcId="{A0D74ADC-4007-4D35-B884-89DC6EB1FE96}" destId="{79DD44FD-80D1-4522-BC81-C6AE039F0D11}" srcOrd="6" destOrd="0" presId="urn:microsoft.com/office/officeart/2005/8/layout/cycle6"/>
    <dgm:cxn modelId="{C0A85C46-977F-4866-A315-B1B9D8B2F9A1}" type="presParOf" srcId="{A0D74ADC-4007-4D35-B884-89DC6EB1FE96}" destId="{C7A6E065-CDF3-4923-8CBF-87D08F8D9285}" srcOrd="7" destOrd="0" presId="urn:microsoft.com/office/officeart/2005/8/layout/cycle6"/>
    <dgm:cxn modelId="{9B675A64-5214-47C9-8385-AC2173A4D82D}" type="presParOf" srcId="{A0D74ADC-4007-4D35-B884-89DC6EB1FE96}" destId="{F29CF404-16C1-471D-8D90-69431E36E135}" srcOrd="8" destOrd="0" presId="urn:microsoft.com/office/officeart/2005/8/layout/cycle6"/>
    <dgm:cxn modelId="{2012BC13-77C3-4C03-BC8D-CCECEE6D6E79}" type="presParOf" srcId="{A0D74ADC-4007-4D35-B884-89DC6EB1FE96}" destId="{D6FCD6A0-243E-4941-B321-183018A91EDB}" srcOrd="9" destOrd="0" presId="urn:microsoft.com/office/officeart/2005/8/layout/cycle6"/>
    <dgm:cxn modelId="{0DE8A3BD-98E9-4D90-8964-5294812D420F}" type="presParOf" srcId="{A0D74ADC-4007-4D35-B884-89DC6EB1FE96}" destId="{2CB3B25D-035D-4A76-8F9E-973049CB5B4B}" srcOrd="10" destOrd="0" presId="urn:microsoft.com/office/officeart/2005/8/layout/cycle6"/>
    <dgm:cxn modelId="{25281B43-957F-45C3-BA3C-58361191EBA3}" type="presParOf" srcId="{A0D74ADC-4007-4D35-B884-89DC6EB1FE96}" destId="{031D8010-22E2-47D3-B9BF-025E933DC7A5}" srcOrd="11" destOrd="0" presId="urn:microsoft.com/office/officeart/2005/8/layout/cycle6"/>
    <dgm:cxn modelId="{9893A1B5-41E8-4E6C-9152-6882CCF2AE9F}" type="presParOf" srcId="{A0D74ADC-4007-4D35-B884-89DC6EB1FE96}" destId="{241A7EB8-15C7-47AE-BEE0-9D2F7FE92AE3}" srcOrd="12" destOrd="0" presId="urn:microsoft.com/office/officeart/2005/8/layout/cycle6"/>
    <dgm:cxn modelId="{24950114-3322-4F5D-A367-E569E41B673E}" type="presParOf" srcId="{A0D74ADC-4007-4D35-B884-89DC6EB1FE96}" destId="{375E83DF-AB1F-4373-B0DB-798AEEE80E85}" srcOrd="13" destOrd="0" presId="urn:microsoft.com/office/officeart/2005/8/layout/cycle6"/>
    <dgm:cxn modelId="{A503D526-1400-476D-BE98-54A10BFEC0E2}" type="presParOf" srcId="{A0D74ADC-4007-4D35-B884-89DC6EB1FE96}" destId="{8A5BBAD0-BBAD-4424-81F0-0A6B1E8C9CB1}" srcOrd="14" destOrd="0" presId="urn:microsoft.com/office/officeart/2005/8/layout/cycle6"/>
    <dgm:cxn modelId="{D468B15C-0641-4547-907A-165D72E7DC77}" type="presParOf" srcId="{A0D74ADC-4007-4D35-B884-89DC6EB1FE96}" destId="{3C1EAA23-0FC1-4254-B209-08B729B91658}" srcOrd="15" destOrd="0" presId="urn:microsoft.com/office/officeart/2005/8/layout/cycle6"/>
    <dgm:cxn modelId="{A8DB6A0F-9264-46DA-A129-DDA504EFE859}" type="presParOf" srcId="{A0D74ADC-4007-4D35-B884-89DC6EB1FE96}" destId="{C7683E4C-F5B1-40CE-9750-EBE77B609BF3}" srcOrd="16" destOrd="0" presId="urn:microsoft.com/office/officeart/2005/8/layout/cycle6"/>
    <dgm:cxn modelId="{66C194C1-7ACF-46C5-AF86-6F43BDDF94DF}" type="presParOf" srcId="{A0D74ADC-4007-4D35-B884-89DC6EB1FE96}" destId="{199AB485-0A4F-40F3-960D-D90CF89520D7}" srcOrd="17" destOrd="0" presId="urn:microsoft.com/office/officeart/2005/8/layout/cycle6"/>
    <dgm:cxn modelId="{9061754F-95B7-4F20-AEFB-6CBA84C47FA3}" type="presParOf" srcId="{A0D74ADC-4007-4D35-B884-89DC6EB1FE96}" destId="{9AACC02C-A735-463E-903E-9F3277BE24A1}" srcOrd="18" destOrd="0" presId="urn:microsoft.com/office/officeart/2005/8/layout/cycle6"/>
    <dgm:cxn modelId="{BB4109F6-7C59-47BD-823C-7355AAC5F6E7}" type="presParOf" srcId="{A0D74ADC-4007-4D35-B884-89DC6EB1FE96}" destId="{40F83614-1C03-4E72-A947-D93ACDC2AC7A}" srcOrd="19" destOrd="0" presId="urn:microsoft.com/office/officeart/2005/8/layout/cycle6"/>
    <dgm:cxn modelId="{C48D8D8D-4327-471F-B475-9C1BB5CB1D46}" type="presParOf" srcId="{A0D74ADC-4007-4D35-B884-89DC6EB1FE96}" destId="{EF5A4B9D-87E1-4B1E-BB15-E4F2BFCAF229}"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B1D308-6B92-40AF-9D86-90EAE2DD64F2}">
      <dsp:nvSpPr>
        <dsp:cNvPr id="0" name=""/>
        <dsp:cNvSpPr/>
      </dsp:nvSpPr>
      <dsp:spPr>
        <a:xfrm>
          <a:off x="3490949" y="2906"/>
          <a:ext cx="1247700"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solidFill>
                <a:schemeClr val="tx1"/>
              </a:solidFill>
            </a:rPr>
            <a:t>Fariseos </a:t>
          </a:r>
          <a:endParaRPr lang="es-MX" sz="2000" b="1" kern="1200" dirty="0">
            <a:solidFill>
              <a:schemeClr val="tx1"/>
            </a:solidFill>
          </a:endParaRPr>
        </a:p>
      </dsp:txBody>
      <dsp:txXfrm>
        <a:off x="3490949" y="2906"/>
        <a:ext cx="1247700" cy="811005"/>
      </dsp:txXfrm>
    </dsp:sp>
    <dsp:sp modelId="{B018A07E-5E25-426D-B4FF-85628610E3D9}">
      <dsp:nvSpPr>
        <dsp:cNvPr id="0" name=""/>
        <dsp:cNvSpPr/>
      </dsp:nvSpPr>
      <dsp:spPr>
        <a:xfrm>
          <a:off x="1799862" y="408409"/>
          <a:ext cx="4629875" cy="4629875"/>
        </a:xfrm>
        <a:custGeom>
          <a:avLst/>
          <a:gdLst/>
          <a:ahLst/>
          <a:cxnLst/>
          <a:rect l="0" t="0" r="0" b="0"/>
          <a:pathLst>
            <a:path>
              <a:moveTo>
                <a:pt x="2947047" y="87972"/>
              </a:moveTo>
              <a:arcTo wR="2314937" hR="2314937" stAng="17150776" swAng="1256353"/>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 modelId="{270B0711-910C-4B49-8B93-112FD575BD2F}">
      <dsp:nvSpPr>
        <dsp:cNvPr id="0" name=""/>
        <dsp:cNvSpPr/>
      </dsp:nvSpPr>
      <dsp:spPr>
        <a:xfrm>
          <a:off x="5214300" y="874504"/>
          <a:ext cx="1420781"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solidFill>
                <a:schemeClr val="tx1"/>
              </a:solidFill>
            </a:rPr>
            <a:t>Saduceos </a:t>
          </a:r>
          <a:endParaRPr lang="es-MX" sz="2000" b="1" kern="1200" dirty="0">
            <a:solidFill>
              <a:schemeClr val="tx1"/>
            </a:solidFill>
          </a:endParaRPr>
        </a:p>
      </dsp:txBody>
      <dsp:txXfrm>
        <a:off x="5214300" y="874504"/>
        <a:ext cx="1420781" cy="811005"/>
      </dsp:txXfrm>
    </dsp:sp>
    <dsp:sp modelId="{8D0D110B-29BD-4004-9D98-B2405DDF2B4B}">
      <dsp:nvSpPr>
        <dsp:cNvPr id="0" name=""/>
        <dsp:cNvSpPr/>
      </dsp:nvSpPr>
      <dsp:spPr>
        <a:xfrm>
          <a:off x="1799862" y="408409"/>
          <a:ext cx="4629875" cy="4629875"/>
        </a:xfrm>
        <a:custGeom>
          <a:avLst/>
          <a:gdLst/>
          <a:ahLst/>
          <a:cxnLst/>
          <a:rect l="0" t="0" r="0" b="0"/>
          <a:pathLst>
            <a:path>
              <a:moveTo>
                <a:pt x="4389427" y="1287597"/>
              </a:moveTo>
              <a:arcTo wR="2314937" hR="2314937" stAng="20019254" swAng="1726177"/>
            </a:path>
          </a:pathLst>
        </a:custGeom>
        <a:noFill/>
        <a:ln w="40000" cap="flat" cmpd="sng" algn="ctr">
          <a:solidFill>
            <a:schemeClr val="dk1"/>
          </a:solidFill>
          <a:prstDash val="solid"/>
        </a:ln>
        <a:effectLst>
          <a:outerShdw blurRad="50800" dist="25000" dir="5400000" rotWithShape="0">
            <a:schemeClr val="dk1">
              <a:shade val="30000"/>
              <a:satMod val="150000"/>
              <a:alpha val="38000"/>
            </a:schemeClr>
          </a:outerShdw>
        </a:effectLst>
      </dsp:spPr>
      <dsp:style>
        <a:lnRef idx="2">
          <a:schemeClr val="dk1"/>
        </a:lnRef>
        <a:fillRef idx="0">
          <a:schemeClr val="dk1"/>
        </a:fillRef>
        <a:effectRef idx="1">
          <a:schemeClr val="dk1"/>
        </a:effectRef>
        <a:fontRef idx="minor">
          <a:schemeClr val="tx1"/>
        </a:fontRef>
      </dsp:style>
    </dsp:sp>
    <dsp:sp modelId="{79DD44FD-80D1-4522-BC81-C6AE039F0D11}">
      <dsp:nvSpPr>
        <dsp:cNvPr id="0" name=""/>
        <dsp:cNvSpPr/>
      </dsp:nvSpPr>
      <dsp:spPr>
        <a:xfrm>
          <a:off x="5747846" y="2832966"/>
          <a:ext cx="1247700"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s-MX" sz="1200" kern="1200" dirty="0" smtClean="0"/>
        </a:p>
        <a:p>
          <a:pPr lvl="0" algn="ctr" defTabSz="533400">
            <a:lnSpc>
              <a:spcPct val="90000"/>
            </a:lnSpc>
            <a:spcBef>
              <a:spcPct val="0"/>
            </a:spcBef>
            <a:spcAft>
              <a:spcPct val="35000"/>
            </a:spcAft>
          </a:pPr>
          <a:r>
            <a:rPr lang="es-MX" sz="2000" b="1" kern="1200" dirty="0" smtClean="0">
              <a:solidFill>
                <a:schemeClr val="tx1"/>
              </a:solidFill>
            </a:rPr>
            <a:t>Esenios</a:t>
          </a:r>
        </a:p>
        <a:p>
          <a:pPr lvl="0" algn="ctr" defTabSz="533400">
            <a:lnSpc>
              <a:spcPct val="90000"/>
            </a:lnSpc>
            <a:spcBef>
              <a:spcPct val="0"/>
            </a:spcBef>
            <a:spcAft>
              <a:spcPct val="35000"/>
            </a:spcAft>
          </a:pPr>
          <a:r>
            <a:rPr lang="es-MX" sz="1200" kern="1200" dirty="0" smtClean="0"/>
            <a:t> </a:t>
          </a:r>
          <a:endParaRPr lang="es-MX" sz="1200" kern="1200" dirty="0"/>
        </a:p>
      </dsp:txBody>
      <dsp:txXfrm>
        <a:off x="5747846" y="2832966"/>
        <a:ext cx="1247700" cy="811005"/>
      </dsp:txXfrm>
    </dsp:sp>
    <dsp:sp modelId="{F29CF404-16C1-471D-8D90-69431E36E135}">
      <dsp:nvSpPr>
        <dsp:cNvPr id="0" name=""/>
        <dsp:cNvSpPr/>
      </dsp:nvSpPr>
      <dsp:spPr>
        <a:xfrm>
          <a:off x="1799862" y="408409"/>
          <a:ext cx="4629875" cy="4629875"/>
        </a:xfrm>
        <a:custGeom>
          <a:avLst/>
          <a:gdLst/>
          <a:ahLst/>
          <a:cxnLst/>
          <a:rect l="0" t="0" r="0" b="0"/>
          <a:pathLst>
            <a:path>
              <a:moveTo>
                <a:pt x="4435235" y="3244061"/>
              </a:moveTo>
              <a:arcTo wR="2314937" hR="2314937" stAng="1419794" swAng="1358570"/>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 modelId="{D6FCD6A0-243E-4941-B321-183018A91EDB}">
      <dsp:nvSpPr>
        <dsp:cNvPr id="0" name=""/>
        <dsp:cNvSpPr/>
      </dsp:nvSpPr>
      <dsp:spPr>
        <a:xfrm>
          <a:off x="4323424" y="4403530"/>
          <a:ext cx="1591579"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solidFill>
                <a:schemeClr val="tx1"/>
              </a:solidFill>
            </a:rPr>
            <a:t>Samaritanos </a:t>
          </a:r>
          <a:endParaRPr lang="es-MX" sz="1600" b="1" kern="1200" dirty="0">
            <a:solidFill>
              <a:schemeClr val="tx1"/>
            </a:solidFill>
          </a:endParaRPr>
        </a:p>
      </dsp:txBody>
      <dsp:txXfrm>
        <a:off x="4323424" y="4403530"/>
        <a:ext cx="1591579" cy="811005"/>
      </dsp:txXfrm>
    </dsp:sp>
    <dsp:sp modelId="{031D8010-22E2-47D3-B9BF-025E933DC7A5}">
      <dsp:nvSpPr>
        <dsp:cNvPr id="0" name=""/>
        <dsp:cNvSpPr/>
      </dsp:nvSpPr>
      <dsp:spPr>
        <a:xfrm>
          <a:off x="1799862" y="408409"/>
          <a:ext cx="4629875" cy="4629875"/>
        </a:xfrm>
        <a:custGeom>
          <a:avLst/>
          <a:gdLst/>
          <a:ahLst/>
          <a:cxnLst/>
          <a:rect l="0" t="0" r="0" b="0"/>
          <a:pathLst>
            <a:path>
              <a:moveTo>
                <a:pt x="2517688" y="4620979"/>
              </a:moveTo>
              <a:arcTo wR="2314937" hR="2314937" stAng="5098522" swAng="860446"/>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 modelId="{241A7EB8-15C7-47AE-BEE0-9D2F7FE92AE3}">
      <dsp:nvSpPr>
        <dsp:cNvPr id="0" name=""/>
        <dsp:cNvSpPr/>
      </dsp:nvSpPr>
      <dsp:spPr>
        <a:xfrm>
          <a:off x="2486535" y="4403530"/>
          <a:ext cx="1247700"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solidFill>
                <a:schemeClr val="tx1"/>
              </a:solidFill>
            </a:rPr>
            <a:t>Sicarios </a:t>
          </a:r>
          <a:r>
            <a:rPr lang="es-MX" sz="1600" kern="1200" dirty="0" smtClean="0"/>
            <a:t> </a:t>
          </a:r>
          <a:endParaRPr lang="es-MX" sz="1600" kern="1200" dirty="0"/>
        </a:p>
      </dsp:txBody>
      <dsp:txXfrm>
        <a:off x="2486535" y="4403530"/>
        <a:ext cx="1247700" cy="811005"/>
      </dsp:txXfrm>
    </dsp:sp>
    <dsp:sp modelId="{8A5BBAD0-BBAD-4424-81F0-0A6B1E8C9CB1}">
      <dsp:nvSpPr>
        <dsp:cNvPr id="0" name=""/>
        <dsp:cNvSpPr/>
      </dsp:nvSpPr>
      <dsp:spPr>
        <a:xfrm>
          <a:off x="1799862" y="408409"/>
          <a:ext cx="4629875" cy="4629875"/>
        </a:xfrm>
        <a:custGeom>
          <a:avLst/>
          <a:gdLst/>
          <a:ahLst/>
          <a:cxnLst/>
          <a:rect l="0" t="0" r="0" b="0"/>
          <a:pathLst>
            <a:path>
              <a:moveTo>
                <a:pt x="715765" y="3988730"/>
              </a:moveTo>
              <a:arcTo wR="2314937" hR="2314937" stAng="8021636" swAng="1358570"/>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 modelId="{3C1EAA23-0FC1-4254-B209-08B729B91658}">
      <dsp:nvSpPr>
        <dsp:cNvPr id="0" name=""/>
        <dsp:cNvSpPr/>
      </dsp:nvSpPr>
      <dsp:spPr>
        <a:xfrm>
          <a:off x="1234052" y="2832966"/>
          <a:ext cx="1247700"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solidFill>
                <a:schemeClr val="tx1"/>
              </a:solidFill>
            </a:rPr>
            <a:t>Zelotes</a:t>
          </a:r>
          <a:endParaRPr lang="es-MX" sz="2000" b="1" kern="1200" dirty="0">
            <a:solidFill>
              <a:schemeClr val="tx1"/>
            </a:solidFill>
          </a:endParaRPr>
        </a:p>
      </dsp:txBody>
      <dsp:txXfrm>
        <a:off x="1234052" y="2832966"/>
        <a:ext cx="1247700" cy="811005"/>
      </dsp:txXfrm>
    </dsp:sp>
    <dsp:sp modelId="{199AB485-0A4F-40F3-960D-D90CF89520D7}">
      <dsp:nvSpPr>
        <dsp:cNvPr id="0" name=""/>
        <dsp:cNvSpPr/>
      </dsp:nvSpPr>
      <dsp:spPr>
        <a:xfrm>
          <a:off x="1799862" y="408409"/>
          <a:ext cx="4629875" cy="4629875"/>
        </a:xfrm>
        <a:custGeom>
          <a:avLst/>
          <a:gdLst/>
          <a:ahLst/>
          <a:cxnLst/>
          <a:rect l="0" t="0" r="0" b="0"/>
          <a:pathLst>
            <a:path>
              <a:moveTo>
                <a:pt x="2071" y="2412839"/>
              </a:moveTo>
              <a:arcTo wR="2314937" hR="2314937" stAng="10654569" swAng="1726177"/>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 modelId="{9AACC02C-A735-463E-903E-9F3277BE24A1}">
      <dsp:nvSpPr>
        <dsp:cNvPr id="0" name=""/>
        <dsp:cNvSpPr/>
      </dsp:nvSpPr>
      <dsp:spPr>
        <a:xfrm>
          <a:off x="1594518" y="874504"/>
          <a:ext cx="1420781" cy="81100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b="1" kern="1200" dirty="0" smtClean="0">
              <a:solidFill>
                <a:schemeClr val="tx1"/>
              </a:solidFill>
            </a:rPr>
            <a:t>Bautistas </a:t>
          </a:r>
          <a:endParaRPr lang="es-MX" sz="2000" b="1" kern="1200" dirty="0">
            <a:solidFill>
              <a:schemeClr val="tx1"/>
            </a:solidFill>
          </a:endParaRPr>
        </a:p>
      </dsp:txBody>
      <dsp:txXfrm>
        <a:off x="1594518" y="874504"/>
        <a:ext cx="1420781" cy="811005"/>
      </dsp:txXfrm>
    </dsp:sp>
    <dsp:sp modelId="{EF5A4B9D-87E1-4B1E-BB15-E4F2BFCAF229}">
      <dsp:nvSpPr>
        <dsp:cNvPr id="0" name=""/>
        <dsp:cNvSpPr/>
      </dsp:nvSpPr>
      <dsp:spPr>
        <a:xfrm>
          <a:off x="1799862" y="408409"/>
          <a:ext cx="4629875" cy="4629875"/>
        </a:xfrm>
        <a:custGeom>
          <a:avLst/>
          <a:gdLst/>
          <a:ahLst/>
          <a:cxnLst/>
          <a:rect l="0" t="0" r="0" b="0"/>
          <a:pathLst>
            <a:path>
              <a:moveTo>
                <a:pt x="928704" y="460943"/>
              </a:moveTo>
              <a:arcTo wR="2314937" hR="2314937" stAng="13992871" swAng="1256353"/>
            </a:path>
          </a:pathLst>
        </a:custGeom>
        <a:noFill/>
        <a:ln w="31800" cap="flat" cmpd="sng" algn="ctr">
          <a:solidFill>
            <a:schemeClr val="dk1"/>
          </a:solidFill>
          <a:prstDash val="solid"/>
        </a:ln>
        <a:effectLst>
          <a:outerShdw blurRad="39000" dist="25400" dir="5400000" rotWithShape="0">
            <a:schemeClr val="dk1">
              <a:shade val="33000"/>
              <a:alpha val="83000"/>
            </a:schemeClr>
          </a:outerShdw>
        </a:effectLst>
      </dsp:spPr>
      <dsp:style>
        <a:lnRef idx="3">
          <a:schemeClr val="dk1"/>
        </a:lnRef>
        <a:fillRef idx="0">
          <a:schemeClr val="dk1"/>
        </a:fillRef>
        <a:effectRef idx="2">
          <a:schemeClr val="dk1"/>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DBB4750-A168-42A4-B8D8-9D934D26D2DF}" type="datetimeFigureOut">
              <a:rPr lang="es-MX" smtClean="0"/>
              <a:pPr/>
              <a:t>11/03/2022</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7AD3A77-44C1-4A07-9E7B-FC2E403B1BC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8DBB4750-A168-42A4-B8D8-9D934D26D2DF}" type="datetimeFigureOut">
              <a:rPr lang="es-MX" smtClean="0"/>
              <a:pPr/>
              <a:t>11/03/2022</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7AD3A77-44C1-4A07-9E7B-FC2E403B1BC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DBB4750-A168-42A4-B8D8-9D934D26D2DF}" type="datetimeFigureOut">
              <a:rPr lang="es-MX" smtClean="0"/>
              <a:pPr/>
              <a:t>11/03/2022</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37AD3A77-44C1-4A07-9E7B-FC2E403B1BC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8DBB4750-A168-42A4-B8D8-9D934D26D2DF}" type="datetimeFigureOut">
              <a:rPr lang="es-MX" smtClean="0"/>
              <a:pPr/>
              <a:t>11/03/2022</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8DBB4750-A168-42A4-B8D8-9D934D26D2DF}" type="datetimeFigureOut">
              <a:rPr lang="es-MX" smtClean="0"/>
              <a:pPr/>
              <a:t>11/03/2022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7AD3A77-44C1-4A07-9E7B-FC2E403B1BC2}"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DBB4750-A168-42A4-B8D8-9D934D26D2DF}" type="datetimeFigureOut">
              <a:rPr lang="es-MX" smtClean="0"/>
              <a:pPr/>
              <a:t>11/03/2022</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7AD3A77-44C1-4A07-9E7B-FC2E403B1BC2}"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s.wikipedia.org/wiki/Gran_Revuelta_Jud%C3%AD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biblia.com/bible/nvi/Mateo%2023.23?culture=es" TargetMode="External"/><Relationship Id="rId3" Type="http://schemas.openxmlformats.org/officeDocument/2006/relationships/hyperlink" Target="https://biblia.com/bible/nvi/Apoc%2022.18-19?culture=es" TargetMode="External"/><Relationship Id="rId7" Type="http://schemas.openxmlformats.org/officeDocument/2006/relationships/hyperlink" Target="https://biblia.com/bible/nvi/Mateo%2023.16?culture=es" TargetMode="External"/><Relationship Id="rId2" Type="http://schemas.openxmlformats.org/officeDocument/2006/relationships/hyperlink" Target="https://biblia.com/bible/nvi/Deut%204.2?culture=es" TargetMode="External"/><Relationship Id="rId1" Type="http://schemas.openxmlformats.org/officeDocument/2006/relationships/slideLayout" Target="../slideLayouts/slideLayout2.xml"/><Relationship Id="rId6" Type="http://schemas.openxmlformats.org/officeDocument/2006/relationships/hyperlink" Target="https://biblia.com/bible/nvi/Mateo%2023.5?culture=es" TargetMode="External"/><Relationship Id="rId5" Type="http://schemas.openxmlformats.org/officeDocument/2006/relationships/hyperlink" Target="https://biblia.com/bible/nvi/Mateo%2015.1-9?culture=es" TargetMode="External"/><Relationship Id="rId10" Type="http://schemas.openxmlformats.org/officeDocument/2006/relationships/hyperlink" Target="https://biblia.com/bible/nvi/Luc%2011.42?culture=es" TargetMode="External"/><Relationship Id="rId4" Type="http://schemas.openxmlformats.org/officeDocument/2006/relationships/hyperlink" Target="https://biblia.com/bible/nvi/Mat%209.14?culture=es" TargetMode="External"/><Relationship Id="rId9" Type="http://schemas.openxmlformats.org/officeDocument/2006/relationships/hyperlink" Target="https://biblia.com/bible/nvi/Mar%207.1-23?culture=e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sz="5400" dirty="0" smtClean="0"/>
              <a:t>Los Grupos Sectarios</a:t>
            </a:r>
            <a:endParaRPr lang="es-MX"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Los Fariseos</a:t>
            </a:r>
            <a:endParaRPr lang="es-MX" dirty="0"/>
          </a:p>
        </p:txBody>
      </p:sp>
      <p:sp>
        <p:nvSpPr>
          <p:cNvPr id="3" name="2 Marcador de contenido"/>
          <p:cNvSpPr>
            <a:spLocks noGrp="1"/>
          </p:cNvSpPr>
          <p:nvPr>
            <p:ph idx="1"/>
          </p:nvPr>
        </p:nvSpPr>
        <p:spPr/>
        <p:txBody>
          <a:bodyPr/>
          <a:lstStyle/>
          <a:p>
            <a:pPr algn="just"/>
            <a:r>
              <a:rPr lang="es-MX" sz="2800" dirty="0" smtClean="0"/>
              <a:t>Los “fariseos” eran los puros, los que cumplían con la Ley. Se creían superiores, elegidos, monopolizaban a Dios. Una especie de secta, en lenguaje actual. Jesús criticó continuamente a los fariseos por su arrogancia y su rechazo a los pobres y a las pecadoras</a:t>
            </a:r>
            <a:r>
              <a:rPr lang="es-MX" dirty="0" smtClean="0"/>
              <a:t>. </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r>
              <a:rPr lang="es-MX" dirty="0" smtClean="0"/>
              <a:t>Saduceos </a:t>
            </a:r>
            <a:endParaRPr lang="es-MX" dirty="0"/>
          </a:p>
        </p:txBody>
      </p:sp>
      <p:sp>
        <p:nvSpPr>
          <p:cNvPr id="3" name="2 Marcador de contenido"/>
          <p:cNvSpPr>
            <a:spLocks noGrp="1"/>
          </p:cNvSpPr>
          <p:nvPr>
            <p:ph idx="1"/>
          </p:nvPr>
        </p:nvSpPr>
        <p:spPr>
          <a:xfrm>
            <a:off x="457200" y="1196752"/>
            <a:ext cx="8229600" cy="5328592"/>
          </a:xfrm>
        </p:spPr>
        <p:txBody>
          <a:bodyPr>
            <a:normAutofit fontScale="85000" lnSpcReduction="20000"/>
          </a:bodyPr>
          <a:lstStyle/>
          <a:p>
            <a:pPr algn="just"/>
            <a:r>
              <a:rPr lang="es-MX" dirty="0" smtClean="0"/>
              <a:t>Los saduceos – Durante el tiempo de Cristo y la era del Nuevo Testamento, aquellos que eran saduceos, eran aristócratas. Ellos tendían a ser ricos y mantenían posiciones de poder, incluyendo la de los jefes sacerdotales y el sumo sacerdote, ocupaban la mayoría de los 70 lugares del concilio gobernante llamado el Sanedrín. Trabajaban duramente para mantener la paz, mediante la aceptación de las decisiones de Roma (Israel en este tiempo estaba bajo el dominio de Roma), y de hecho ellos parecían estar más ocupados con la política que con la religión. Por estar amoldados a Roma, y ser la clase rica privilegiada, ellos no se relacionaban bien con el hombre común, como tampoco el hombre común tenía una alta opinión de ellos.</a:t>
            </a:r>
          </a:p>
          <a:p>
            <a:pPr algn="just"/>
            <a:r>
              <a:rPr lang="es-MX" dirty="0" smtClean="0"/>
              <a:t> El hombre común se relacionaba mejor con aquellos que pertenecían al partido de los fariseos. Aunque los saduceos ocupaban la mayoría de los lugares en el sanedrín, la historia indica que muchas veces ellos tenían que estar de acuerdo con las ideas de la minoría farisea, nuevamente, porque los fariseos eran populares entre las masas. </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Los Saduceos</a:t>
            </a:r>
            <a:endParaRPr lang="es-MX" dirty="0"/>
          </a:p>
        </p:txBody>
      </p:sp>
      <p:sp>
        <p:nvSpPr>
          <p:cNvPr id="3" name="2 Marcador de contenido"/>
          <p:cNvSpPr>
            <a:spLocks noGrp="1"/>
          </p:cNvSpPr>
          <p:nvPr>
            <p:ph idx="1"/>
          </p:nvPr>
        </p:nvSpPr>
        <p:spPr>
          <a:xfrm>
            <a:off x="0" y="1788840"/>
            <a:ext cx="8229600" cy="5069160"/>
          </a:xfrm>
        </p:spPr>
        <p:txBody>
          <a:bodyPr>
            <a:normAutofit fontScale="62500" lnSpcReduction="20000"/>
          </a:bodyPr>
          <a:lstStyle/>
          <a:p>
            <a:pPr algn="just"/>
            <a:r>
              <a:rPr lang="es-MX" sz="4000" dirty="0" smtClean="0"/>
              <a:t>Religiosamente, los saduceos eran más conservadores que los fariseos en un área importante de la doctrina. Los fariseos concedieron a la ley oral la misma autoridad que a la Palabra de Dios escrita, mientras que los saduceos consideraban que solo la Palabra escrita era de Dios.</a:t>
            </a:r>
          </a:p>
          <a:p>
            <a:pPr algn="just"/>
            <a:r>
              <a:rPr lang="es-MX" sz="4000" dirty="0" smtClean="0"/>
              <a:t> Los saduceos trabajaron arduamente para preservar la autoridad de la Palabra de Dios escrita, especialmente los Libros de Moisés (Génesis a Deuteronomio). Mientras que ellos pudieran ser elogiados por esto, definitivamente no eran perfectos en cuanto a su punto de vista doctrinal. La siguiente es una breve lista de las creencias que ellos adoptaban y que contradecían la Escritura.</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MX" dirty="0" smtClean="0"/>
              <a:t>Doctrinas de los Saduceos </a:t>
            </a:r>
            <a:endParaRPr lang="es-MX" dirty="0"/>
          </a:p>
        </p:txBody>
      </p:sp>
      <p:sp>
        <p:nvSpPr>
          <p:cNvPr id="3" name="2 Marcador de contenido"/>
          <p:cNvSpPr>
            <a:spLocks noGrp="1"/>
          </p:cNvSpPr>
          <p:nvPr>
            <p:ph idx="1"/>
          </p:nvPr>
        </p:nvSpPr>
        <p:spPr>
          <a:xfrm>
            <a:off x="457200" y="1196752"/>
            <a:ext cx="8229600" cy="5184576"/>
          </a:xfrm>
        </p:spPr>
        <p:txBody>
          <a:bodyPr>
            <a:normAutofit/>
          </a:bodyPr>
          <a:lstStyle/>
          <a:p>
            <a:pPr algn="just"/>
            <a:r>
              <a:rPr lang="es-MX" sz="2800" dirty="0" smtClean="0"/>
              <a:t>Eran extremadamente auto-suficientes, al punto de negar la intervención de Dios en los asuntos de la vida diaria.</a:t>
            </a:r>
          </a:p>
          <a:p>
            <a:pPr algn="just"/>
            <a:r>
              <a:rPr lang="es-MX" sz="2800" dirty="0" smtClean="0"/>
              <a:t>Negaban cualquier resurrección de los muertos (Mateo 22:23; Marcos 12:18-27; Hechos 23:8).</a:t>
            </a:r>
          </a:p>
          <a:p>
            <a:pPr algn="just"/>
            <a:r>
              <a:rPr lang="es-MX" sz="2800" dirty="0" smtClean="0"/>
              <a:t>Negaban cualquier vida después de la muerte, sosteniendo que el alma perece con la muerte, por lo tanto creían que no había ningún castigo o recompensa después de la vida en la tierra. </a:t>
            </a:r>
          </a:p>
          <a:p>
            <a:pPr algn="just"/>
            <a:r>
              <a:rPr lang="es-MX" sz="2800" dirty="0" smtClean="0"/>
              <a:t>Negaban la existencia del mundo espiritual, por ej. Ángeles y demonios (Hechos 23:8).</a:t>
            </a:r>
          </a:p>
          <a:p>
            <a:endParaRPr lang="es-MX"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Conclusión de los Saduceos </a:t>
            </a:r>
            <a:endParaRPr lang="es-MX" dirty="0"/>
          </a:p>
        </p:txBody>
      </p:sp>
      <p:sp>
        <p:nvSpPr>
          <p:cNvPr id="3" name="2 Marcador de contenido"/>
          <p:cNvSpPr>
            <a:spLocks noGrp="1"/>
          </p:cNvSpPr>
          <p:nvPr>
            <p:ph idx="1"/>
          </p:nvPr>
        </p:nvSpPr>
        <p:spPr/>
        <p:txBody>
          <a:bodyPr>
            <a:normAutofit fontScale="85000" lnSpcReduction="20000"/>
          </a:bodyPr>
          <a:lstStyle/>
          <a:p>
            <a:pPr algn="just"/>
            <a:r>
              <a:rPr lang="es-MX" dirty="0" smtClean="0"/>
              <a:t>Por estar los saduceos más preocupados </a:t>
            </a:r>
            <a:r>
              <a:rPr lang="es-MX" b="1" i="1" u="sng" dirty="0" smtClean="0"/>
              <a:t>por la política</a:t>
            </a:r>
            <a:r>
              <a:rPr lang="es-MX" dirty="0" smtClean="0"/>
              <a:t> que por la religión, no se ocuparon de Jesús, hasta que se volvieron temerosos de que Él pudiera atraer la no deseada atención de Roma. Fue en este momento que los saduceos y fariseos se unieron y conspiraron para llevar a Cristo a la muerte (Juan 11: 48-50;  Marcos 14:53;  Marcos 15:1). Otras menciones de los saduceos se encuentran en Hechos 4:1; Hechos 5:17  y su implicación en la muerte de Jacobo, según el historiador Josefo (Hechos 12:1-2).</a:t>
            </a:r>
            <a:br>
              <a:rPr lang="es-MX" dirty="0" smtClean="0"/>
            </a:br>
            <a:r>
              <a:rPr lang="es-MX" dirty="0" smtClean="0"/>
              <a:t/>
            </a:r>
            <a:br>
              <a:rPr lang="es-MX" dirty="0" smtClean="0"/>
            </a:br>
            <a:r>
              <a:rPr lang="es-MX" dirty="0" smtClean="0"/>
              <a:t>Los saduceos dejaron de existir en el año 70 d.C. Puesto que este partido existía por sus lazos políticos y sacerdotales, cuando Roma destruyó Jerusalén y el Templo en el 70 d.C., los saduceos fueron también destruidos. </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Esenios</a:t>
            </a:r>
            <a:endParaRPr lang="es-MX" dirty="0"/>
          </a:p>
        </p:txBody>
      </p:sp>
      <p:sp>
        <p:nvSpPr>
          <p:cNvPr id="3" name="2 Marcador de contenido"/>
          <p:cNvSpPr>
            <a:spLocks noGrp="1"/>
          </p:cNvSpPr>
          <p:nvPr>
            <p:ph idx="1"/>
          </p:nvPr>
        </p:nvSpPr>
        <p:spPr/>
        <p:txBody>
          <a:bodyPr>
            <a:normAutofit/>
          </a:bodyPr>
          <a:lstStyle/>
          <a:p>
            <a:pPr algn="just"/>
            <a:r>
              <a:rPr lang="es-MX" dirty="0" smtClean="0"/>
              <a:t>Los </a:t>
            </a:r>
            <a:r>
              <a:rPr lang="es-MX" b="1" dirty="0" smtClean="0"/>
              <a:t>esenios</a:t>
            </a:r>
            <a:r>
              <a:rPr lang="es-MX" dirty="0" smtClean="0"/>
              <a:t> (del griego «</a:t>
            </a:r>
            <a:r>
              <a:rPr lang="es-MX" dirty="0" err="1" smtClean="0"/>
              <a:t>εσσηνοι</a:t>
            </a:r>
            <a:r>
              <a:rPr lang="es-MX" dirty="0" smtClean="0"/>
              <a:t>», «</a:t>
            </a:r>
            <a:r>
              <a:rPr lang="es-MX" dirty="0" err="1" smtClean="0"/>
              <a:t>εσσαιοι</a:t>
            </a:r>
            <a:r>
              <a:rPr lang="es-MX" dirty="0" smtClean="0"/>
              <a:t>» u «</a:t>
            </a:r>
            <a:r>
              <a:rPr lang="es-MX" dirty="0" err="1" smtClean="0"/>
              <a:t>οσσαιοι</a:t>
            </a:r>
            <a:r>
              <a:rPr lang="es-MX" dirty="0" smtClean="0"/>
              <a:t>»; </a:t>
            </a:r>
            <a:r>
              <a:rPr lang="es-MX" i="1" dirty="0" err="1" smtClean="0"/>
              <a:t>essenoi</a:t>
            </a:r>
            <a:r>
              <a:rPr lang="es-MX" i="1" dirty="0" smtClean="0"/>
              <a:t>, </a:t>
            </a:r>
            <a:r>
              <a:rPr lang="es-MX" i="1" dirty="0" err="1" smtClean="0"/>
              <a:t>essaioi</a:t>
            </a:r>
            <a:r>
              <a:rPr lang="es-MX" i="1" dirty="0" smtClean="0"/>
              <a:t>, </a:t>
            </a:r>
            <a:r>
              <a:rPr lang="es-MX" i="1" dirty="0" err="1" smtClean="0"/>
              <a:t>ossaioi</a:t>
            </a:r>
            <a:r>
              <a:rPr lang="es-MX" dirty="0" smtClean="0"/>
              <a:t>) eran un movimiento y comunidad judía, establecida probablemente desde mediados del siglo II a.C. tras la Revuelta Macabea,  cuya existencia hasta el siglo I está documentada por distintas fuentes. Sus antecedentes inmediatos podrían estar en el movimiento hasideo, de la época de la dominación seléucida (197 a 142 a. C.).</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Esenios </a:t>
            </a:r>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dirty="0" smtClean="0"/>
              <a:t>Sobre el origen de la palabra «esenio» se han tejido varias hipótesis: puede provenir del vocablo griego «</a:t>
            </a:r>
            <a:r>
              <a:rPr lang="el-GR" dirty="0" smtClean="0"/>
              <a:t>ὅσιος» (</a:t>
            </a:r>
            <a:r>
              <a:rPr lang="es-MX" i="1" dirty="0" err="1" smtClean="0"/>
              <a:t>ossios</a:t>
            </a:r>
            <a:r>
              <a:rPr lang="es-MX" i="1" dirty="0" smtClean="0"/>
              <a:t>:</a:t>
            </a:r>
            <a:r>
              <a:rPr lang="es-MX" dirty="0" smtClean="0"/>
              <a:t> ‘santo’, </a:t>
            </a:r>
            <a:r>
              <a:rPr lang="es-MX" i="1" dirty="0" err="1" smtClean="0"/>
              <a:t>ossa</a:t>
            </a:r>
            <a:r>
              <a:rPr lang="es-MX" i="1" dirty="0" smtClean="0"/>
              <a:t>:</a:t>
            </a:r>
            <a:r>
              <a:rPr lang="es-MX" dirty="0" smtClean="0"/>
              <a:t> ‘santos’), o ser una referencia al griego </a:t>
            </a:r>
            <a:r>
              <a:rPr lang="es-MX" i="1" dirty="0" err="1" smtClean="0"/>
              <a:t>hasidei</a:t>
            </a:r>
            <a:r>
              <a:rPr lang="es-MX" dirty="0" smtClean="0"/>
              <a:t> (‘piadosos’), en arameo </a:t>
            </a:r>
            <a:r>
              <a:rPr lang="es-MX" i="1" dirty="0" err="1" smtClean="0"/>
              <a:t>hesé</a:t>
            </a:r>
            <a:r>
              <a:rPr lang="es-MX" dirty="0" smtClean="0"/>
              <a:t>. Escritos árabes se refieren a ellos como </a:t>
            </a:r>
            <a:r>
              <a:rPr lang="es-MX" i="1" dirty="0" err="1" smtClean="0"/>
              <a:t>magaritas</a:t>
            </a:r>
            <a:r>
              <a:rPr lang="es-MX" dirty="0" smtClean="0"/>
              <a:t> (‘de las cuevas’). Se ha propuesto que el nombre proviene del hebreo </a:t>
            </a:r>
            <a:r>
              <a:rPr lang="es-MX" dirty="0" err="1" smtClean="0"/>
              <a:t>asaim</a:t>
            </a:r>
            <a:r>
              <a:rPr lang="es-MX" dirty="0" smtClean="0"/>
              <a:t> (</a:t>
            </a:r>
            <a:r>
              <a:rPr lang="he-IL" dirty="0" smtClean="0"/>
              <a:t>עשים), </a:t>
            </a:r>
            <a:r>
              <a:rPr lang="es-MX" dirty="0" smtClean="0"/>
              <a:t>esto es "hacedores", ya que ellos decían "Si la </a:t>
            </a:r>
            <a:r>
              <a:rPr lang="es-MX" dirty="0" err="1" smtClean="0"/>
              <a:t>Toráh</a:t>
            </a:r>
            <a:r>
              <a:rPr lang="es-MX" dirty="0" smtClean="0"/>
              <a:t> lo dice, lo hacemos", del verbo hacer=</a:t>
            </a:r>
            <a:r>
              <a:rPr lang="es-MX" dirty="0" err="1" smtClean="0"/>
              <a:t>laasot</a:t>
            </a:r>
            <a:r>
              <a:rPr lang="es-MX" dirty="0" smtClean="0"/>
              <a:t> (</a:t>
            </a:r>
            <a:r>
              <a:rPr lang="he-IL" dirty="0" smtClean="0"/>
              <a:t>לעשות), </a:t>
            </a:r>
            <a:r>
              <a:rPr lang="es-MX" dirty="0" smtClean="0"/>
              <a:t>y del plural en masculino=</a:t>
            </a:r>
            <a:r>
              <a:rPr lang="es-MX" dirty="0" err="1" smtClean="0"/>
              <a:t>im</a:t>
            </a:r>
            <a:r>
              <a:rPr lang="es-MX" dirty="0" smtClean="0"/>
              <a:t> (</a:t>
            </a:r>
            <a:r>
              <a:rPr lang="he-IL" dirty="0" smtClean="0"/>
              <a:t>ים), </a:t>
            </a:r>
            <a:r>
              <a:rPr lang="es-MX" dirty="0" smtClean="0"/>
              <a:t>griego era «</a:t>
            </a:r>
            <a:r>
              <a:rPr lang="el-GR" dirty="0" smtClean="0"/>
              <a:t>εσσηνοι» </a:t>
            </a:r>
            <a:r>
              <a:rPr lang="el-GR" i="1" dirty="0" smtClean="0"/>
              <a:t>(</a:t>
            </a:r>
            <a:r>
              <a:rPr lang="es-MX" i="1" dirty="0" err="1" smtClean="0"/>
              <a:t>essenoi</a:t>
            </a:r>
            <a:r>
              <a:rPr lang="es-MX" i="1" dirty="0" smtClean="0"/>
              <a:t>)</a:t>
            </a:r>
            <a:r>
              <a:rPr lang="es-MX" dirty="0" smtClean="0"/>
              <a:t>, «</a:t>
            </a:r>
            <a:r>
              <a:rPr lang="el-GR" dirty="0" smtClean="0"/>
              <a:t>εσσαιοι» </a:t>
            </a:r>
            <a:r>
              <a:rPr lang="el-GR" i="1" dirty="0" smtClean="0"/>
              <a:t>(</a:t>
            </a:r>
            <a:r>
              <a:rPr lang="es-MX" i="1" dirty="0" err="1" smtClean="0"/>
              <a:t>essaioi</a:t>
            </a:r>
            <a:r>
              <a:rPr lang="es-MX" i="1" dirty="0" smtClean="0"/>
              <a:t>)</a:t>
            </a:r>
            <a:r>
              <a:rPr lang="es-MX" dirty="0" smtClean="0"/>
              <a:t> u «</a:t>
            </a:r>
            <a:r>
              <a:rPr lang="el-GR" dirty="0" smtClean="0"/>
              <a:t>οσσαιοι» </a:t>
            </a:r>
            <a:r>
              <a:rPr lang="el-GR" i="1" dirty="0" smtClean="0"/>
              <a:t>(</a:t>
            </a:r>
            <a:r>
              <a:rPr lang="es-MX" i="1" dirty="0" err="1" smtClean="0"/>
              <a:t>ossaioi</a:t>
            </a:r>
            <a:r>
              <a:rPr lang="es-MX" i="1" dirty="0" smtClean="0"/>
              <a:t>)</a:t>
            </a:r>
            <a:r>
              <a:rPr lang="es-MX" dirty="0" smtClean="0"/>
              <a:t>. Se sostiene también que el nombre proviene de la palabra siriaca "</a:t>
            </a:r>
            <a:r>
              <a:rPr lang="es-MX" dirty="0" err="1" smtClean="0"/>
              <a:t>Asaya</a:t>
            </a:r>
            <a:r>
              <a:rPr lang="es-MX" dirty="0" smtClean="0"/>
              <a:t>", médicos; en griego, terapeutas; porque su único ministerio, para el público, era el de curar las enfermedades físicas y morales. "Estudiaban con gran cuidado, dice Josefo, ciertos escritos de medicina que trataban de las virtudes ocultas de las plantas y de los minerales" (Referencia: </a:t>
            </a:r>
            <a:r>
              <a:rPr lang="es-MX" dirty="0" err="1" smtClean="0"/>
              <a:t>Edouard</a:t>
            </a:r>
            <a:r>
              <a:rPr lang="es-MX" dirty="0" smtClean="0"/>
              <a:t> </a:t>
            </a:r>
            <a:r>
              <a:rPr lang="es-MX" dirty="0" err="1" smtClean="0"/>
              <a:t>Schuré</a:t>
            </a:r>
            <a:r>
              <a:rPr lang="es-MX" dirty="0" smtClean="0"/>
              <a:t>. Los grandes iniciados. </a:t>
            </a:r>
            <a:r>
              <a:rPr lang="es-MX" dirty="0" err="1" smtClean="0"/>
              <a:t>pag</a:t>
            </a:r>
            <a:r>
              <a:rPr lang="es-MX" dirty="0" smtClean="0"/>
              <a:t>. 318)</a:t>
            </a: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MX" dirty="0" smtClean="0"/>
              <a:t>Características de los Esenios</a:t>
            </a:r>
            <a:endParaRPr lang="es-MX" dirty="0"/>
          </a:p>
        </p:txBody>
      </p:sp>
      <p:sp>
        <p:nvSpPr>
          <p:cNvPr id="3" name="2 Marcador de contenido"/>
          <p:cNvSpPr>
            <a:spLocks noGrp="1"/>
          </p:cNvSpPr>
          <p:nvPr>
            <p:ph idx="1"/>
          </p:nvPr>
        </p:nvSpPr>
        <p:spPr>
          <a:xfrm>
            <a:off x="323528" y="1196752"/>
            <a:ext cx="7715200" cy="5217443"/>
          </a:xfrm>
        </p:spPr>
        <p:txBody>
          <a:bodyPr>
            <a:normAutofit lnSpcReduction="10000"/>
          </a:bodyPr>
          <a:lstStyle/>
          <a:p>
            <a:pPr marL="514350" indent="-514350" algn="just">
              <a:buFont typeface="+mj-lt"/>
              <a:buAutoNum type="arabicPeriod"/>
            </a:pPr>
            <a:r>
              <a:rPr lang="es-MX" sz="2000" dirty="0" smtClean="0"/>
              <a:t>La mayor parte de ellos era célibe, aunque también había muchos que eran casados y que tenían a su familia.</a:t>
            </a:r>
          </a:p>
          <a:p>
            <a:pPr marL="514350" indent="-514350" algn="just">
              <a:buFont typeface="+mj-lt"/>
              <a:buAutoNum type="arabicPeriod"/>
            </a:pPr>
            <a:r>
              <a:rPr lang="es-MX" sz="2000" dirty="0" smtClean="0"/>
              <a:t>Los miembros iniciados compartían sus propiedades. (vida comunitaria, mesa común, bolsa común y vida cultural y ascética concebida en razón de la comunidad). Su documento fundamental, que viene a ser sus  constituciones, recibe el nombre de REGLA DE LA COMUNIDAD.</a:t>
            </a:r>
          </a:p>
          <a:p>
            <a:pPr marL="514350" indent="-514350" algn="just">
              <a:buFont typeface="+mj-lt"/>
              <a:buAutoNum type="arabicPeriod"/>
            </a:pPr>
            <a:r>
              <a:rPr lang="es-MX" sz="2000" dirty="0" smtClean="0"/>
              <a:t>Practicaban inmersiones rituales frecuentes.</a:t>
            </a:r>
          </a:p>
          <a:p>
            <a:pPr marL="514350" indent="-514350" algn="just">
              <a:buFont typeface="+mj-lt"/>
              <a:buAutoNum type="arabicPeriod"/>
            </a:pPr>
            <a:r>
              <a:rPr lang="es-MX" sz="2000" dirty="0" smtClean="0"/>
              <a:t>Antes de adentrarse en los secretos de la secta y participar de los misterios de la misma, los nuevos miembros pasaban por una iniciación que duraba tres años. La entrada de los nuevos miembros se celebraba con gran solemnidad.</a:t>
            </a:r>
          </a:p>
          <a:p>
            <a:pPr marL="514350" indent="-514350" algn="just">
              <a:buFont typeface="+mj-lt"/>
              <a:buAutoNum type="arabicPeriod"/>
            </a:pPr>
            <a:r>
              <a:rPr lang="es-MX" sz="2000" dirty="0" smtClean="0"/>
              <a:t>Los miembros se dividían en hijos de Aarón e hijos de Israel. Es decir clase sacerdotal y clase laica respectivamente, estos últimos se hallaban distribuidos en millares, centenas, cincuentenas y decenas.</a:t>
            </a:r>
          </a:p>
          <a:p>
            <a:pPr marL="514350" indent="-514350" algn="just">
              <a:buFont typeface="+mj-lt"/>
              <a:buAutoNum type="arabicPeriod"/>
            </a:pPr>
            <a:endParaRPr lang="es-MX"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MX" dirty="0" smtClean="0"/>
              <a:t>Los Zelotes</a:t>
            </a:r>
            <a:endParaRPr lang="es-MX" dirty="0"/>
          </a:p>
        </p:txBody>
      </p:sp>
      <p:sp>
        <p:nvSpPr>
          <p:cNvPr id="3" name="2 Marcador de contenido"/>
          <p:cNvSpPr>
            <a:spLocks noGrp="1"/>
          </p:cNvSpPr>
          <p:nvPr>
            <p:ph idx="1"/>
          </p:nvPr>
        </p:nvSpPr>
        <p:spPr>
          <a:xfrm>
            <a:off x="457200" y="908720"/>
            <a:ext cx="7643192" cy="5760640"/>
          </a:xfrm>
        </p:spPr>
        <p:txBody>
          <a:bodyPr>
            <a:normAutofit fontScale="92500"/>
          </a:bodyPr>
          <a:lstStyle/>
          <a:p>
            <a:pPr algn="just"/>
            <a:r>
              <a:rPr lang="es-MX" dirty="0" smtClean="0"/>
              <a:t>Los </a:t>
            </a:r>
            <a:r>
              <a:rPr lang="es-MX" b="1" dirty="0" smtClean="0"/>
              <a:t>zelotes</a:t>
            </a:r>
            <a:r>
              <a:rPr lang="es-MX" dirty="0" smtClean="0"/>
              <a:t> o </a:t>
            </a:r>
            <a:r>
              <a:rPr lang="es-MX" b="1" dirty="0" smtClean="0"/>
              <a:t>zelotas</a:t>
            </a:r>
            <a:r>
              <a:rPr lang="es-MX" dirty="0" smtClean="0"/>
              <a:t> fueron un movimiento político-nacionalista en </a:t>
            </a:r>
            <a:r>
              <a:rPr lang="es-MX" dirty="0" smtClean="0"/>
              <a:t>el siglo I</a:t>
            </a:r>
            <a:r>
              <a:rPr lang="es-MX" dirty="0" smtClean="0"/>
              <a:t> fundado </a:t>
            </a:r>
            <a:r>
              <a:rPr lang="es-MX" dirty="0" smtClean="0"/>
              <a:t>por Judas el Galileo en </a:t>
            </a:r>
            <a:r>
              <a:rPr lang="es-MX" dirty="0" smtClean="0"/>
              <a:t>el s. I d.C. Fueron la facción más violenta del judaísmo de su época, enfrentándose frecuentemente a otras facciones como los </a:t>
            </a:r>
            <a:r>
              <a:rPr lang="es-MX" dirty="0" smtClean="0"/>
              <a:t>fariseos</a:t>
            </a:r>
            <a:r>
              <a:rPr lang="es-MX" dirty="0" smtClean="0"/>
              <a:t> o </a:t>
            </a:r>
            <a:r>
              <a:rPr lang="es-MX" dirty="0" smtClean="0"/>
              <a:t>saduceos, </a:t>
            </a:r>
            <a:r>
              <a:rPr lang="es-MX" dirty="0" smtClean="0"/>
              <a:t>a quienes acusaban de tener "celo por el </a:t>
            </a:r>
            <a:r>
              <a:rPr lang="es-MX" dirty="0" smtClean="0"/>
              <a:t>dinero”.</a:t>
            </a:r>
            <a:r>
              <a:rPr lang="es-MX" dirty="0" smtClean="0"/>
              <a:t> El vocablo zelota ha pasado a ser sinónimo en varios idiomas de intransigencia o radicalismo militante.</a:t>
            </a:r>
          </a:p>
          <a:p>
            <a:pPr algn="just"/>
            <a:r>
              <a:rPr lang="es-MX" dirty="0" smtClean="0"/>
              <a:t>Algunos historiadores los consideran como uno de los primeros grupos </a:t>
            </a:r>
            <a:r>
              <a:rPr lang="es-MX" dirty="0" smtClean="0"/>
              <a:t>terroristas</a:t>
            </a:r>
            <a:r>
              <a:rPr lang="es-MX" dirty="0" smtClean="0"/>
              <a:t>  de la historia ya que utilizaban el homicidio de civiles que a su entender colaboraban con el gobierno romano, para disuadir a otros de hacer lo </a:t>
            </a:r>
            <a:r>
              <a:rPr lang="es-MX" dirty="0" smtClean="0"/>
              <a:t>mismo.</a:t>
            </a:r>
            <a:endParaRPr lang="es-MX" dirty="0" smtClean="0"/>
          </a:p>
          <a:p>
            <a:pPr algn="just"/>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Los Zelotes</a:t>
            </a:r>
            <a:endParaRPr lang="es-MX" dirty="0"/>
          </a:p>
        </p:txBody>
      </p:sp>
      <p:sp>
        <p:nvSpPr>
          <p:cNvPr id="3" name="2 Marcador de contenido"/>
          <p:cNvSpPr>
            <a:spLocks noGrp="1"/>
          </p:cNvSpPr>
          <p:nvPr>
            <p:ph idx="1"/>
          </p:nvPr>
        </p:nvSpPr>
        <p:spPr/>
        <p:txBody>
          <a:bodyPr>
            <a:normAutofit fontScale="92500" lnSpcReduction="10000"/>
          </a:bodyPr>
          <a:lstStyle/>
          <a:p>
            <a:pPr algn="just"/>
            <a:r>
              <a:rPr lang="es-MX" dirty="0" smtClean="0"/>
              <a:t>Dentro </a:t>
            </a:r>
            <a:r>
              <a:rPr lang="es-MX" dirty="0" smtClean="0"/>
              <a:t>del movimiento zelota, una facción radicalizada conocida como los </a:t>
            </a:r>
            <a:r>
              <a:rPr lang="es-MX" dirty="0" smtClean="0"/>
              <a:t>sicarios, </a:t>
            </a:r>
            <a:r>
              <a:rPr lang="es-MX" dirty="0" smtClean="0"/>
              <a:t>se distinguió por su particular virulencia y </a:t>
            </a:r>
            <a:r>
              <a:rPr lang="es-MX" dirty="0" smtClean="0"/>
              <a:t>sectarismo. </a:t>
            </a:r>
          </a:p>
          <a:p>
            <a:pPr algn="just"/>
            <a:r>
              <a:rPr lang="es-MX" dirty="0" smtClean="0"/>
              <a:t>Su </a:t>
            </a:r>
            <a:r>
              <a:rPr lang="es-MX" dirty="0" smtClean="0"/>
              <a:t>objetivo era una </a:t>
            </a:r>
            <a:r>
              <a:rPr lang="es-MX" dirty="0" smtClean="0"/>
              <a:t>Judea</a:t>
            </a:r>
            <a:r>
              <a:rPr lang="es-MX" dirty="0" smtClean="0"/>
              <a:t> independiente del </a:t>
            </a:r>
            <a:r>
              <a:rPr lang="es-MX" dirty="0" smtClean="0"/>
              <a:t>Imperio Romano</a:t>
            </a:r>
            <a:r>
              <a:rPr lang="es-MX" dirty="0" smtClean="0"/>
              <a:t> mediante la lucha armada tal y como sucedió en la </a:t>
            </a:r>
            <a:r>
              <a:rPr lang="es-MX" dirty="0" smtClean="0"/>
              <a:t>Gran Revuelta Judía</a:t>
            </a:r>
            <a:r>
              <a:rPr lang="es-MX" dirty="0" smtClean="0">
                <a:hlinkClick r:id="rId2" tooltip="Gran Revuelta Judía"/>
              </a:rPr>
              <a:t> </a:t>
            </a:r>
            <a:r>
              <a:rPr lang="es-MX" dirty="0" smtClean="0"/>
              <a:t> del </a:t>
            </a:r>
            <a:r>
              <a:rPr lang="es-MX" dirty="0" smtClean="0"/>
              <a:t>66-73</a:t>
            </a:r>
            <a:r>
              <a:rPr lang="es-MX" dirty="0" smtClean="0"/>
              <a:t> durante la cual controlaron </a:t>
            </a:r>
            <a:r>
              <a:rPr lang="es-MX" dirty="0" smtClean="0"/>
              <a:t>Jerusalén</a:t>
            </a:r>
            <a:r>
              <a:rPr lang="es-MX" dirty="0" smtClean="0"/>
              <a:t> hasta que la ciudad fue tomada por los romanos, que destruyeron el </a:t>
            </a:r>
            <a:r>
              <a:rPr lang="es-MX" dirty="0" smtClean="0"/>
              <a:t>Templo, </a:t>
            </a:r>
            <a:r>
              <a:rPr lang="es-MX" dirty="0" smtClean="0"/>
              <a:t>y tres años más tarde ocuparon la fortaleza de </a:t>
            </a:r>
            <a:r>
              <a:rPr lang="es-MX" dirty="0" smtClean="0"/>
              <a:t>Masada, </a:t>
            </a:r>
            <a:r>
              <a:rPr lang="es-MX" dirty="0" smtClean="0"/>
              <a:t>el último refugio zelote, tras el suicidio de sus defensores.</a:t>
            </a:r>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MX" sz="2800" dirty="0" smtClean="0"/>
              <a:t>Grupos que surgen en el Período Intertestamentario</a:t>
            </a:r>
            <a:endParaRPr lang="es-MX" sz="2800" dirty="0"/>
          </a:p>
        </p:txBody>
      </p:sp>
      <p:graphicFrame>
        <p:nvGraphicFramePr>
          <p:cNvPr id="4" name="3 Marcador de contenido"/>
          <p:cNvGraphicFramePr>
            <a:graphicFrameLocks noGrp="1"/>
          </p:cNvGraphicFramePr>
          <p:nvPr>
            <p:ph idx="1"/>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Sicarios </a:t>
            </a:r>
            <a:endParaRPr lang="es-MX" dirty="0"/>
          </a:p>
        </p:txBody>
      </p:sp>
      <p:sp>
        <p:nvSpPr>
          <p:cNvPr id="3" name="2 Marcador de contenido"/>
          <p:cNvSpPr>
            <a:spLocks noGrp="1"/>
          </p:cNvSpPr>
          <p:nvPr>
            <p:ph idx="1"/>
          </p:nvPr>
        </p:nvSpPr>
        <p:spPr/>
        <p:txBody>
          <a:bodyPr>
            <a:normAutofit fontScale="85000" lnSpcReduction="10000"/>
          </a:bodyPr>
          <a:lstStyle/>
          <a:p>
            <a:pPr algn="just"/>
            <a:r>
              <a:rPr lang="es-MX" dirty="0" smtClean="0"/>
              <a:t>En el siglo I algunos insurrectos se propusieron luchar contra los invasores y ocupantes romanos y contra sus partidarios de Judea. Estos recibieron el nombre de </a:t>
            </a:r>
            <a:r>
              <a:rPr lang="es-MX" i="1" dirty="0" err="1" smtClean="0"/>
              <a:t>sicarii</a:t>
            </a:r>
            <a:r>
              <a:rPr lang="es-MX" dirty="0" smtClean="0"/>
              <a:t> por emplear una espada corta oculta en sus túnicas. Solían atacar en días festivos, cuando la multitud que se congregaba en Jerusalén les permitía actuar con más impunidad.</a:t>
            </a:r>
            <a:r>
              <a:rPr lang="es-MX" baseline="30000" dirty="0" smtClean="0"/>
              <a:t>​ ​</a:t>
            </a:r>
            <a:endParaRPr lang="es-MX" dirty="0" smtClean="0"/>
          </a:p>
          <a:p>
            <a:pPr algn="just"/>
            <a:r>
              <a:rPr lang="es-MX" dirty="0" smtClean="0"/>
              <a:t>Su actividad estuvo vinculada en principio a la política, actuando en las asambleas populares, particularmente durante el peregrinaje al templo, cuando apuñalaban a sus enemigos (contrarios políticos de sus amos, sus simpatizantes o clientes) lamentándose ostensiblemente después del hecho para escapar de la detención.</a:t>
            </a:r>
          </a:p>
          <a:p>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16200000">
            <a:off x="-2059223" y="2319871"/>
            <a:ext cx="4824536" cy="706090"/>
          </a:xfrm>
        </p:spPr>
        <p:txBody>
          <a:bodyPr>
            <a:normAutofit/>
          </a:bodyPr>
          <a:lstStyle/>
          <a:p>
            <a:r>
              <a:rPr lang="es-MX" dirty="0" smtClean="0"/>
              <a:t>Los Sicarios </a:t>
            </a:r>
            <a:endParaRPr lang="es-MX" dirty="0"/>
          </a:p>
        </p:txBody>
      </p:sp>
      <p:sp>
        <p:nvSpPr>
          <p:cNvPr id="3" name="2 Marcador de contenido"/>
          <p:cNvSpPr>
            <a:spLocks noGrp="1"/>
          </p:cNvSpPr>
          <p:nvPr>
            <p:ph idx="1"/>
          </p:nvPr>
        </p:nvSpPr>
        <p:spPr>
          <a:xfrm>
            <a:off x="539552" y="1052736"/>
            <a:ext cx="7344816" cy="5472608"/>
          </a:xfrm>
        </p:spPr>
        <p:txBody>
          <a:bodyPr>
            <a:noAutofit/>
          </a:bodyPr>
          <a:lstStyle/>
          <a:p>
            <a:pPr algn="just"/>
            <a:r>
              <a:rPr lang="es-MX" sz="2400" dirty="0" smtClean="0"/>
              <a:t>El grupo de los </a:t>
            </a:r>
            <a:r>
              <a:rPr lang="es-MX" sz="2400" i="1" dirty="0" err="1" smtClean="0"/>
              <a:t>sicarii</a:t>
            </a:r>
            <a:r>
              <a:rPr lang="es-MX" sz="2400" dirty="0" smtClean="0"/>
              <a:t> era conocido por ser el más violento de entre los judíos, pues cometían a menudo asesinatos y ataques contra las autoridades romanas. Los sicarios formaban parte a su vez del grupo de los zelotes, una facción del judaísmo de la época romana que practicaba sus cultos de forma muy celosa (de ahí proviene su nombre) y que con frecuencia criticaban duramente a otras facciones judías como los saduceos y los fariseos.</a:t>
            </a:r>
          </a:p>
          <a:p>
            <a:pPr algn="just"/>
            <a:r>
              <a:rPr lang="es-MX" sz="2400" dirty="0" smtClean="0"/>
              <a:t>Al principio de la rebelión judía (66), sicarios, con la ayuda de otros zelotes, entraron en Jerusalén y cometieron una serie de atrocidades, para forzar a la población a luchar</a:t>
            </a:r>
            <a:r>
              <a:rPr lang="es-MX" sz="2400" dirty="0" smtClean="0"/>
              <a:t>.</a:t>
            </a:r>
          </a:p>
          <a:p>
            <a:pPr algn="just">
              <a:buNone/>
            </a:pPr>
            <a:r>
              <a:rPr lang="es-MX" sz="2400" dirty="0" smtClean="0"/>
              <a:t> </a:t>
            </a:r>
            <a:endParaRPr lang="es-MX"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7239000" cy="1143000"/>
          </a:xfrm>
        </p:spPr>
        <p:txBody>
          <a:bodyPr/>
          <a:lstStyle/>
          <a:p>
            <a:r>
              <a:rPr lang="es-MX" dirty="0" smtClean="0"/>
              <a:t>Los Sicarios</a:t>
            </a:r>
            <a:endParaRPr lang="es-MX" dirty="0"/>
          </a:p>
        </p:txBody>
      </p:sp>
      <p:sp>
        <p:nvSpPr>
          <p:cNvPr id="3" name="2 Marcador de contenido"/>
          <p:cNvSpPr>
            <a:spLocks noGrp="1"/>
          </p:cNvSpPr>
          <p:nvPr>
            <p:ph idx="1"/>
          </p:nvPr>
        </p:nvSpPr>
        <p:spPr>
          <a:xfrm>
            <a:off x="457200" y="1124744"/>
            <a:ext cx="7239000" cy="5330992"/>
          </a:xfrm>
        </p:spPr>
        <p:txBody>
          <a:bodyPr>
            <a:noAutofit/>
          </a:bodyPr>
          <a:lstStyle/>
          <a:p>
            <a:pPr algn="just"/>
            <a:r>
              <a:rPr lang="es-MX" sz="2400" dirty="0" smtClean="0"/>
              <a:t>Según un relato del Talmud impidieron el suministro de alimentos de la ciudad para forzar a la gente a luchar contra el sitio romano en vez de negociar la paz. </a:t>
            </a:r>
          </a:p>
          <a:p>
            <a:pPr algn="just"/>
            <a:r>
              <a:rPr lang="es-MX" sz="2400" dirty="0" smtClean="0"/>
              <a:t>Sus </a:t>
            </a:r>
            <a:r>
              <a:rPr lang="es-MX" sz="2400" dirty="0" smtClean="0"/>
              <a:t>líderes, incluyendo </a:t>
            </a:r>
            <a:r>
              <a:rPr lang="es-MX" sz="2400" dirty="0" err="1" smtClean="0"/>
              <a:t>Menahem</a:t>
            </a:r>
            <a:r>
              <a:rPr lang="es-MX" sz="2400" dirty="0" smtClean="0"/>
              <a:t> ben Jair, Eleazar ben Jair, y Bar </a:t>
            </a:r>
            <a:r>
              <a:rPr lang="es-MX" sz="2400" dirty="0" err="1" smtClean="0"/>
              <a:t>Giora</a:t>
            </a:r>
            <a:r>
              <a:rPr lang="es-MX" sz="2400" dirty="0" smtClean="0"/>
              <a:t>, eran figuras importantes en la guerra, y Eleazar ben Jair finalmente logró escapar al ataque romano. Junto a un pequeño grupo de seguidores, se abrió camino hasta la fortaleza abandonada de Masada, donde siguió con la resistencia contra los romanos hasta 73, año en que los romanos tomaron la fortaleza y descubrieron que la mayoría de sus defensores habían preferido suicidarse antes que rendirse.</a:t>
            </a:r>
            <a:endParaRPr lang="es-MX"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876712"/>
          </a:xfrm>
        </p:spPr>
        <p:txBody>
          <a:bodyPr/>
          <a:lstStyle/>
          <a:p>
            <a:r>
              <a:rPr lang="es-MX" dirty="0" smtClean="0"/>
              <a:t>Los Sicarios</a:t>
            </a:r>
            <a:endParaRPr lang="es-MX" dirty="0"/>
          </a:p>
        </p:txBody>
      </p:sp>
      <p:sp>
        <p:nvSpPr>
          <p:cNvPr id="3" name="2 Marcador de contenido"/>
          <p:cNvSpPr>
            <a:spLocks noGrp="1"/>
          </p:cNvSpPr>
          <p:nvPr>
            <p:ph idx="1"/>
          </p:nvPr>
        </p:nvSpPr>
        <p:spPr>
          <a:xfrm>
            <a:off x="457200" y="1340768"/>
            <a:ext cx="7239000" cy="5114968"/>
          </a:xfrm>
        </p:spPr>
        <p:txBody>
          <a:bodyPr>
            <a:normAutofit/>
          </a:bodyPr>
          <a:lstStyle/>
          <a:p>
            <a:pPr algn="just"/>
            <a:r>
              <a:rPr lang="es-MX" dirty="0" smtClean="0"/>
              <a:t>En el libro </a:t>
            </a:r>
            <a:r>
              <a:rPr lang="es-MX" i="1" dirty="0" smtClean="0"/>
              <a:t>La Guerra Judía</a:t>
            </a:r>
            <a:r>
              <a:rPr lang="es-MX" dirty="0" smtClean="0"/>
              <a:t> (VII) de </a:t>
            </a:r>
            <a:r>
              <a:rPr lang="es-MX" dirty="0" smtClean="0"/>
              <a:t>Flavio Josefo, </a:t>
            </a:r>
            <a:r>
              <a:rPr lang="es-MX" dirty="0" smtClean="0"/>
              <a:t>tras la caída del templo en el </a:t>
            </a:r>
            <a:r>
              <a:rPr lang="es-MX" dirty="0" smtClean="0"/>
              <a:t>70, </a:t>
            </a:r>
            <a:r>
              <a:rPr lang="es-MX" dirty="0" smtClean="0"/>
              <a:t>a manos de los </a:t>
            </a:r>
            <a:r>
              <a:rPr lang="es-MX" dirty="0" smtClean="0"/>
              <a:t>sicarios, se </a:t>
            </a:r>
            <a:r>
              <a:rPr lang="es-MX" dirty="0" smtClean="0"/>
              <a:t>convirtieron en el partido judío revolucionario dominante, disperso en el exterior. Flavio los asocia particularmente con el suicidio en masa en </a:t>
            </a:r>
            <a:r>
              <a:rPr lang="es-MX" dirty="0" smtClean="0"/>
              <a:t>Masada</a:t>
            </a:r>
            <a:r>
              <a:rPr lang="es-MX" dirty="0" smtClean="0"/>
              <a:t> en </a:t>
            </a:r>
            <a:r>
              <a:rPr lang="es-MX" dirty="0" smtClean="0"/>
              <a:t>73</a:t>
            </a:r>
            <a:r>
              <a:rPr lang="es-MX" dirty="0" smtClean="0"/>
              <a:t> y el subsiguiente rechazo "a someterse al censo de impuestos cuando </a:t>
            </a:r>
            <a:r>
              <a:rPr lang="es-MX" dirty="0" smtClean="0"/>
              <a:t>Cirenio</a:t>
            </a:r>
            <a:r>
              <a:rPr lang="es-MX" dirty="0" smtClean="0"/>
              <a:t> fue enviado a Judea a levantar uno" (José) como parte de su estrategia religiosa y política como luchadores de la resistencia.</a:t>
            </a:r>
          </a:p>
          <a:p>
            <a:pPr algn="just"/>
            <a:endParaRPr lang="es-MX"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7239000" cy="842352"/>
          </a:xfrm>
        </p:spPr>
        <p:txBody>
          <a:bodyPr>
            <a:normAutofit fontScale="90000"/>
          </a:bodyPr>
          <a:lstStyle/>
          <a:p>
            <a:r>
              <a:rPr lang="es-MX" dirty="0" smtClean="0"/>
              <a:t>Creencias de los Samaritanos</a:t>
            </a:r>
            <a:endParaRPr lang="es-MX" dirty="0"/>
          </a:p>
        </p:txBody>
      </p:sp>
      <p:sp>
        <p:nvSpPr>
          <p:cNvPr id="3" name="2 Marcador de contenido"/>
          <p:cNvSpPr>
            <a:spLocks noGrp="1"/>
          </p:cNvSpPr>
          <p:nvPr>
            <p:ph idx="1"/>
          </p:nvPr>
        </p:nvSpPr>
        <p:spPr>
          <a:xfrm>
            <a:off x="457200" y="1340768"/>
            <a:ext cx="7571184" cy="5112568"/>
          </a:xfrm>
        </p:spPr>
        <p:txBody>
          <a:bodyPr>
            <a:normAutofit fontScale="85000" lnSpcReduction="10000"/>
          </a:bodyPr>
          <a:lstStyle/>
          <a:p>
            <a:pPr algn="just"/>
            <a:r>
              <a:rPr lang="es-MX" dirty="0" smtClean="0"/>
              <a:t>El </a:t>
            </a:r>
            <a:r>
              <a:rPr lang="es-MX" b="1" i="1" dirty="0" err="1" smtClean="0"/>
              <a:t>Memar</a:t>
            </a:r>
            <a:r>
              <a:rPr lang="es-MX" b="1" i="1" dirty="0" smtClean="0"/>
              <a:t> </a:t>
            </a:r>
            <a:r>
              <a:rPr lang="es-MX" b="1" i="1" dirty="0" err="1" smtClean="0"/>
              <a:t>Marqah</a:t>
            </a:r>
            <a:r>
              <a:rPr lang="es-MX" dirty="0" smtClean="0"/>
              <a:t> es el texto más importante para los samaritanos, después del Pentateuco y es la fuente teológica más antigua de la tradición samaritana.</a:t>
            </a:r>
          </a:p>
          <a:p>
            <a:pPr algn="just"/>
            <a:r>
              <a:rPr lang="es-MX" dirty="0" smtClean="0"/>
              <a:t> </a:t>
            </a:r>
            <a:r>
              <a:rPr lang="es-MX" b="1" i="1" u="sng" dirty="0" smtClean="0"/>
              <a:t>Formula cinco creencias fundamentales.</a:t>
            </a:r>
          </a:p>
          <a:p>
            <a:pPr marL="514350" indent="-514350" algn="just">
              <a:buFont typeface="+mj-lt"/>
              <a:buAutoNum type="arabicPeriod"/>
            </a:pPr>
            <a:r>
              <a:rPr lang="es-MX" dirty="0" smtClean="0"/>
              <a:t>Sólo Yahveh es Dios y no hay nadie como Él.</a:t>
            </a:r>
          </a:p>
          <a:p>
            <a:pPr marL="514350" indent="-514350" algn="just">
              <a:buFont typeface="+mj-lt"/>
              <a:buAutoNum type="arabicPeriod"/>
            </a:pPr>
            <a:r>
              <a:rPr lang="es-MX" dirty="0" smtClean="0"/>
              <a:t>Moisés fue el profeta por excelencia elegido por Dios.</a:t>
            </a:r>
          </a:p>
          <a:p>
            <a:pPr marL="514350" indent="-514350" algn="just">
              <a:buFont typeface="+mj-lt"/>
              <a:buAutoNum type="arabicPeriod"/>
            </a:pPr>
            <a:r>
              <a:rPr lang="es-MX" dirty="0" smtClean="0"/>
              <a:t>Observar la Ley dada por Yahveh a Moisés. Los samaritanos son guardianes de la Ley.</a:t>
            </a:r>
          </a:p>
          <a:p>
            <a:pPr marL="514350" indent="-514350" algn="just">
              <a:buFont typeface="+mj-lt"/>
              <a:buAutoNum type="arabicPeriod"/>
            </a:pPr>
            <a:r>
              <a:rPr lang="es-MX" dirty="0" smtClean="0"/>
              <a:t>El monte Garizim o </a:t>
            </a:r>
            <a:r>
              <a:rPr lang="es-MX" i="1" dirty="0" smtClean="0"/>
              <a:t>Gerizim</a:t>
            </a:r>
            <a:r>
              <a:rPr lang="es-MX" dirty="0" smtClean="0"/>
              <a:t> es santo, la casa de Dios, lugar escogido por Él para su santuario, el ombligo del mundo.</a:t>
            </a:r>
          </a:p>
          <a:p>
            <a:pPr marL="514350" indent="-514350" algn="just">
              <a:buFont typeface="+mj-lt"/>
              <a:buAutoNum type="arabicPeriod"/>
            </a:pPr>
            <a:r>
              <a:rPr lang="es-MX" dirty="0" smtClean="0"/>
              <a:t>La venida del </a:t>
            </a:r>
            <a:r>
              <a:rPr lang="es-MX" b="1" dirty="0" err="1" smtClean="0"/>
              <a:t>Ta'eb</a:t>
            </a:r>
            <a:r>
              <a:rPr lang="es-MX" dirty="0" smtClean="0"/>
              <a:t>, el restaurador de todas las cosas, iniciará la época de la venganza y recompensa. El santuario del monte Garizim será restaurado, los impíos serán destruidos y los justos serán premiados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a:bodyPr>
          <a:lstStyle/>
          <a:p>
            <a:r>
              <a:rPr lang="es-MX" dirty="0" smtClean="0"/>
              <a:t>Fariseos </a:t>
            </a:r>
            <a:endParaRPr lang="es-MX" dirty="0"/>
          </a:p>
        </p:txBody>
      </p:sp>
      <p:sp>
        <p:nvSpPr>
          <p:cNvPr id="3" name="2 Marcador de contenido"/>
          <p:cNvSpPr>
            <a:spLocks noGrp="1"/>
          </p:cNvSpPr>
          <p:nvPr>
            <p:ph idx="1"/>
          </p:nvPr>
        </p:nvSpPr>
        <p:spPr>
          <a:xfrm>
            <a:off x="457200" y="980728"/>
            <a:ext cx="7643192" cy="5145435"/>
          </a:xfrm>
        </p:spPr>
        <p:txBody>
          <a:bodyPr>
            <a:normAutofit fontScale="85000" lnSpcReduction="10000"/>
          </a:bodyPr>
          <a:lstStyle/>
          <a:p>
            <a:pPr algn="just"/>
            <a:r>
              <a:rPr lang="es-MX" sz="2800" dirty="0" smtClean="0"/>
              <a:t>Constituyen una de las cuatro sectas judías (junto a saduceos, esenios y zelotes). La palabra “fariseo” es la transcripción del griego “pharisaioi”, que traduce el hebreo “perushim” &lt;separado&gt;. </a:t>
            </a:r>
          </a:p>
          <a:p>
            <a:pPr algn="just"/>
            <a:r>
              <a:rPr lang="es-MX" sz="2800" dirty="0" smtClean="0"/>
              <a:t>El origen histórico de esos &lt;separados&gt; hay que buscarlo en los hassidim o &lt;piadosos&gt;, hombres dedicados en cuerpo y alma a la Torá, que se unieron a Matatías y sus compañeros durante la rebelión macabea.</a:t>
            </a:r>
          </a:p>
          <a:p>
            <a:pPr algn="just"/>
            <a:r>
              <a:rPr lang="es-MX" sz="2800" dirty="0" smtClean="0"/>
              <a:t>Grupo minoritario en sus comienzos, los fariseos se multiplicaron y extendieron muy pronto, numérica y doctrinalmente, por Palestina y otros lugares. Residían generalmente  en Palestina, y eran muy influyentes  en la comunidad judía.</a:t>
            </a:r>
            <a:endParaRPr lang="es-MX"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Los Fariseos</a:t>
            </a:r>
            <a:endParaRPr lang="es-MX" dirty="0"/>
          </a:p>
        </p:txBody>
      </p:sp>
      <p:sp>
        <p:nvSpPr>
          <p:cNvPr id="3" name="2 Marcador de contenido"/>
          <p:cNvSpPr>
            <a:spLocks noGrp="1"/>
          </p:cNvSpPr>
          <p:nvPr>
            <p:ph idx="1"/>
          </p:nvPr>
        </p:nvSpPr>
        <p:spPr/>
        <p:txBody>
          <a:bodyPr>
            <a:normAutofit fontScale="92500"/>
          </a:bodyPr>
          <a:lstStyle/>
          <a:p>
            <a:pPr algn="just"/>
            <a:r>
              <a:rPr lang="es-MX" dirty="0" smtClean="0"/>
              <a:t>Los </a:t>
            </a:r>
            <a:r>
              <a:rPr lang="es-MX" b="1" dirty="0" smtClean="0"/>
              <a:t>fariseos</a:t>
            </a:r>
            <a:r>
              <a:rPr lang="es-MX" dirty="0" smtClean="0"/>
              <a:t> (del hebreo</a:t>
            </a:r>
            <a:r>
              <a:rPr lang="he-IL" dirty="0" smtClean="0"/>
              <a:t>פרושים </a:t>
            </a:r>
            <a:r>
              <a:rPr lang="es-MX" i="1" u="sng" dirty="0" err="1" smtClean="0"/>
              <a:t>p</a:t>
            </a:r>
            <a:r>
              <a:rPr lang="es-MX" i="1" dirty="0" err="1" smtClean="0"/>
              <a:t>erušim</a:t>
            </a:r>
            <a:r>
              <a:rPr lang="es-MX" dirty="0" smtClean="0"/>
              <a:t>, de </a:t>
            </a:r>
            <a:r>
              <a:rPr lang="es-MX" i="1" dirty="0" err="1" smtClean="0"/>
              <a:t>paraš</a:t>
            </a:r>
            <a:r>
              <a:rPr lang="es-MX" dirty="0" smtClean="0"/>
              <a:t>, «separar») era una comunidad judía que existió hasta el segundo siglo de la presente era. El grupo atribuía su inicio al período de la cautividad babilónica (587 a.C. a 536 a. C.). Algunos sitúan su origen durante la dominación persa o los consideraban sucesores de los </a:t>
            </a:r>
            <a:r>
              <a:rPr lang="es-MX" dirty="0" err="1" smtClean="0"/>
              <a:t>jasidim</a:t>
            </a:r>
            <a:r>
              <a:rPr lang="es-MX" dirty="0" smtClean="0"/>
              <a:t> (devotos). Se definieron como partido durante la revuelta de los macabeos contra los invasores seléucidas (167 a. C. -165 a. C.). Fueron  coetáneos de  los saduceos, los esenios y los zelotes). Este grupo es citado numerosas veces en los evangelios del Nuevo Testamento.</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7344816" cy="5112568"/>
          </a:xfrm>
        </p:spPr>
        <p:txBody>
          <a:bodyPr>
            <a:noAutofit/>
          </a:bodyPr>
          <a:lstStyle/>
          <a:p>
            <a:pPr algn="just"/>
            <a:r>
              <a:rPr lang="es-MX" b="1" i="1" dirty="0" smtClean="0"/>
              <a:t>Los fariseos </a:t>
            </a:r>
          </a:p>
          <a:p>
            <a:pPr algn="just"/>
            <a:r>
              <a:rPr lang="es-MX" sz="2400" dirty="0" smtClean="0"/>
              <a:t>En contraste con los saduceos, los fariseos eran en su mayoría hombres de negocios de la clase media, y por lo tanto estaban en contacto con el hombre común. Los fariseos eran tenidos por el hombre común, en una estima más alta que los saduceos. Aunque ellos eran una minoría en el sanedrín, y mantenían un número minoritario de posiciones como sacerdotes, ellos parecían controlar las decisiones, haciendo del sanedrín algo más importante de lo que lo hicieron los saduceos, esto debido a que tenían el apoyo de la gente. </a:t>
            </a:r>
            <a:br>
              <a:rPr lang="es-MX" sz="2400" dirty="0" smtClean="0"/>
            </a:br>
            <a:r>
              <a:rPr lang="es-MX" sz="2400" dirty="0" smtClean="0"/>
              <a:t/>
            </a:r>
            <a:br>
              <a:rPr lang="es-MX" sz="2400" dirty="0" smtClean="0"/>
            </a:br>
            <a:endParaRPr lang="es-MX" sz="2400" dirty="0"/>
          </a:p>
        </p:txBody>
      </p:sp>
      <p:sp>
        <p:nvSpPr>
          <p:cNvPr id="4" name="3 CuadroTexto"/>
          <p:cNvSpPr txBox="1"/>
          <p:nvPr/>
        </p:nvSpPr>
        <p:spPr>
          <a:xfrm>
            <a:off x="683568" y="476672"/>
            <a:ext cx="8280920" cy="707886"/>
          </a:xfrm>
          <a:prstGeom prst="rect">
            <a:avLst/>
          </a:prstGeom>
          <a:noFill/>
        </p:spPr>
        <p:txBody>
          <a:bodyPr wrap="square" rtlCol="0">
            <a:spAutoFit/>
          </a:bodyPr>
          <a:lstStyle/>
          <a:p>
            <a:pPr algn="ctr"/>
            <a:r>
              <a:rPr lang="es-MX" sz="4000" dirty="0" smtClean="0"/>
              <a:t>Los Fariseos</a:t>
            </a:r>
            <a:endParaRPr lang="es-MX"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Los Fariseos</a:t>
            </a:r>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dirty="0" smtClean="0"/>
              <a:t>Religiosamente, ellos aceptaban </a:t>
            </a:r>
            <a:r>
              <a:rPr lang="es-MX" b="1" i="1" dirty="0" smtClean="0">
                <a:solidFill>
                  <a:srgbClr val="C00000"/>
                </a:solidFill>
              </a:rPr>
              <a:t>la Palabra escrita </a:t>
            </a:r>
            <a:r>
              <a:rPr lang="es-MX" dirty="0" smtClean="0"/>
              <a:t>como inspirada por Dios. Para el tiempo del ministerio terrenal de Jesucristo, esto habría sido lo que es ahora nuestro Antiguo Testamento. Pero ellos también le concedían igual autoridad </a:t>
            </a:r>
            <a:r>
              <a:rPr lang="es-MX" b="1" i="1" dirty="0" smtClean="0">
                <a:solidFill>
                  <a:srgbClr val="C00000"/>
                </a:solidFill>
              </a:rPr>
              <a:t>a la tradición oral</a:t>
            </a:r>
            <a:r>
              <a:rPr lang="es-MX" dirty="0" smtClean="0"/>
              <a:t>, e intentaban defender su posición diciendo que ésta se remontaba hasta Moisés. Esto no era nada más que legalismo. Estas tradiciones se habían desarrollado a través de los siglos, y se añadían a la Palabra de Dios, lo cual está prohibido (</a:t>
            </a:r>
            <a:r>
              <a:rPr lang="es-MX" u="sng" dirty="0" smtClean="0">
                <a:hlinkClick r:id="rId2"/>
              </a:rPr>
              <a:t>Deuteronomio 4:2</a:t>
            </a:r>
            <a:r>
              <a:rPr lang="es-MX" dirty="0" smtClean="0"/>
              <a:t>; </a:t>
            </a:r>
            <a:r>
              <a:rPr lang="es-MX" u="sng" dirty="0" smtClean="0">
                <a:hlinkClick r:id="rId3"/>
              </a:rPr>
              <a:t>Apocalipsis 22:18-19</a:t>
            </a:r>
            <a:r>
              <a:rPr lang="es-MX" dirty="0" smtClean="0"/>
              <a:t>), y los fariseos buscaban obedecer estrictamente estas tradiciones junto con el Antiguo Testamento. Los Evangelios abundan en ejemplos de los fariseos tratando estas tradiciones de igual manera que la Palabra de Dios (</a:t>
            </a:r>
            <a:r>
              <a:rPr lang="es-MX" u="sng" dirty="0" smtClean="0">
                <a:hlinkClick r:id="rId4"/>
              </a:rPr>
              <a:t>Mateo 9:14</a:t>
            </a:r>
            <a:r>
              <a:rPr lang="es-MX" dirty="0" smtClean="0"/>
              <a:t>; </a:t>
            </a:r>
            <a:r>
              <a:rPr lang="es-MX" u="sng" dirty="0" smtClean="0">
                <a:hlinkClick r:id="rId5"/>
              </a:rPr>
              <a:t>15:1-9</a:t>
            </a:r>
            <a:r>
              <a:rPr lang="es-MX" dirty="0" smtClean="0"/>
              <a:t>; </a:t>
            </a:r>
            <a:r>
              <a:rPr lang="es-MX" u="sng" dirty="0" smtClean="0">
                <a:hlinkClick r:id="rId6"/>
              </a:rPr>
              <a:t>23:5</a:t>
            </a:r>
            <a:r>
              <a:rPr lang="es-MX" dirty="0" smtClean="0"/>
              <a:t>; </a:t>
            </a:r>
            <a:r>
              <a:rPr lang="es-MX" u="sng" dirty="0" smtClean="0">
                <a:hlinkClick r:id="rId7"/>
              </a:rPr>
              <a:t>23:16</a:t>
            </a:r>
            <a:r>
              <a:rPr lang="es-MX" dirty="0" smtClean="0"/>
              <a:t>, </a:t>
            </a:r>
            <a:r>
              <a:rPr lang="es-MX" u="sng" dirty="0" smtClean="0">
                <a:hlinkClick r:id="rId8"/>
              </a:rPr>
              <a:t>23</a:t>
            </a:r>
            <a:r>
              <a:rPr lang="es-MX" dirty="0" smtClean="0"/>
              <a:t>; </a:t>
            </a:r>
            <a:r>
              <a:rPr lang="es-MX" u="sng" dirty="0" smtClean="0">
                <a:hlinkClick r:id="rId9"/>
              </a:rPr>
              <a:t>Marcos 7:1-23</a:t>
            </a:r>
            <a:r>
              <a:rPr lang="es-MX" dirty="0" smtClean="0"/>
              <a:t>; </a:t>
            </a:r>
            <a:r>
              <a:rPr lang="es-MX" u="sng" dirty="0" smtClean="0">
                <a:hlinkClick r:id="rId10"/>
              </a:rPr>
              <a:t>Lucas 11:42</a:t>
            </a:r>
            <a:r>
              <a:rPr lang="es-MX" dirty="0" smtClean="0"/>
              <a:t>). Sin embargo, ellos permanecieron fieles a La Palabra de Dios con referencia a ciertas otras doctrinas importantes. </a:t>
            </a:r>
          </a:p>
          <a:p>
            <a:pPr algn="just"/>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MX" dirty="0" smtClean="0"/>
              <a:t>Fariseos </a:t>
            </a:r>
            <a:endParaRPr lang="es-MX" dirty="0"/>
          </a:p>
        </p:txBody>
      </p:sp>
      <p:sp>
        <p:nvSpPr>
          <p:cNvPr id="3" name="2 Marcador de contenido"/>
          <p:cNvSpPr>
            <a:spLocks noGrp="1"/>
          </p:cNvSpPr>
          <p:nvPr>
            <p:ph idx="1"/>
          </p:nvPr>
        </p:nvSpPr>
        <p:spPr>
          <a:xfrm>
            <a:off x="457200" y="1124744"/>
            <a:ext cx="8229600" cy="5001419"/>
          </a:xfrm>
        </p:spPr>
        <p:txBody>
          <a:bodyPr>
            <a:normAutofit fontScale="92500" lnSpcReduction="10000"/>
          </a:bodyPr>
          <a:lstStyle/>
          <a:p>
            <a:pPr algn="just"/>
            <a:r>
              <a:rPr lang="es-MX" sz="2800" dirty="0" smtClean="0"/>
              <a:t>Eran muy puntillosos en su observancia de la Ley. Entran concretamente en la historia bajo Alejandro Janeo (103-76), fueron muy influyentes bajo el reinado de Alejandra.</a:t>
            </a:r>
          </a:p>
          <a:p>
            <a:pPr algn="just"/>
            <a:r>
              <a:rPr lang="es-MX" sz="2800" dirty="0" smtClean="0"/>
              <a:t>Eran un movimiento popular, laico sobre todo, vinculado a las clases medias y hasta los indigentes del país.</a:t>
            </a:r>
          </a:p>
          <a:p>
            <a:pPr algn="just"/>
            <a:r>
              <a:rPr lang="es-MX" sz="2800" dirty="0" smtClean="0"/>
              <a:t>Cuando desaparecen los saduceos, esenios y zelotes, quedaron sólo ellos en el escenario judío.</a:t>
            </a:r>
          </a:p>
          <a:p>
            <a:pPr algn="just"/>
            <a:r>
              <a:rPr lang="es-MX" sz="2800" dirty="0" smtClean="0"/>
              <a:t>Este grupo suministra los intérpretes más rigurosos de las leyes. Eran conocidos por las interpretaciones precisas y autorizadas de la Ley.</a:t>
            </a:r>
            <a:endParaRPr lang="es-MX"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84784"/>
            <a:ext cx="8229600" cy="4641379"/>
          </a:xfrm>
        </p:spPr>
        <p:txBody>
          <a:bodyPr>
            <a:normAutofit fontScale="77500" lnSpcReduction="20000"/>
          </a:bodyPr>
          <a:lstStyle/>
          <a:p>
            <a:pPr algn="just"/>
            <a:r>
              <a:rPr lang="es-MX" dirty="0" smtClean="0"/>
              <a:t>A diferencia de los saduceos (o </a:t>
            </a:r>
            <a:r>
              <a:rPr lang="es-MX" dirty="0" err="1" smtClean="0"/>
              <a:t>zadokitas</a:t>
            </a:r>
            <a:r>
              <a:rPr lang="es-MX" dirty="0" smtClean="0"/>
              <a:t>), los fariseos lograron que sus interpretaciones fueran aceptadas por la mayoría de los judíos. Por ello, tras la caída del Templo, los fariseos tomaron el control del judaísmo «oficial», y transformaron el culto. El más alto representante del judaísmo era el Sumo Sacerdote, cargo que debido a la destrucción del templo se volvió innecesario; así el culto pasó a la sinagoga  (en hebreo </a:t>
            </a:r>
            <a:r>
              <a:rPr lang="he-IL" dirty="0" smtClean="0"/>
              <a:t>בית כנסת, </a:t>
            </a:r>
            <a:r>
              <a:rPr lang="es-MX" i="1" dirty="0" err="1" smtClean="0"/>
              <a:t>beit</a:t>
            </a:r>
            <a:r>
              <a:rPr lang="es-MX" i="1" dirty="0" smtClean="0"/>
              <a:t> </a:t>
            </a:r>
            <a:r>
              <a:rPr lang="es-MX" i="1" dirty="0" err="1" smtClean="0"/>
              <a:t>knéset</a:t>
            </a:r>
            <a:r>
              <a:rPr lang="es-MX" dirty="0" smtClean="0"/>
              <a:t>, «casa de reunión»). De los antiguos fariseos surgió la línea Rabínica ortodoxa de los doctores de la ley que fue la que redactó los distintos Talmud. Su doctrina puede resumirse así:</a:t>
            </a:r>
          </a:p>
          <a:p>
            <a:pPr algn="just"/>
            <a:r>
              <a:rPr lang="es-MX" b="1" dirty="0" smtClean="0">
                <a:solidFill>
                  <a:srgbClr val="C00000"/>
                </a:solidFill>
              </a:rPr>
              <a:t>Creían en la libertad humana. </a:t>
            </a:r>
            <a:r>
              <a:rPr lang="es-MX" dirty="0" smtClean="0"/>
              <a:t>Ciertamente el destino influía en los hombres, pero estos no eran juguetes en sus manos. De hecho, podían decidir lo que hacer con su vida.</a:t>
            </a:r>
          </a:p>
          <a:p>
            <a:pPr algn="just"/>
            <a:r>
              <a:rPr lang="es-MX" b="1" dirty="0" smtClean="0">
                <a:solidFill>
                  <a:srgbClr val="C00000"/>
                </a:solidFill>
              </a:rPr>
              <a:t>Creían en la inmortalidad del alma</a:t>
            </a:r>
            <a:r>
              <a:rPr lang="es-MX" dirty="0" smtClean="0"/>
              <a:t>. No todo acababa con la muerte, sino que las almas seguían viviendo.</a:t>
            </a:r>
          </a:p>
        </p:txBody>
      </p:sp>
      <p:sp>
        <p:nvSpPr>
          <p:cNvPr id="4" name="3 CuadroTexto"/>
          <p:cNvSpPr txBox="1"/>
          <p:nvPr/>
        </p:nvSpPr>
        <p:spPr>
          <a:xfrm>
            <a:off x="683568" y="548680"/>
            <a:ext cx="8208912" cy="769441"/>
          </a:xfrm>
          <a:prstGeom prst="rect">
            <a:avLst/>
          </a:prstGeom>
          <a:noFill/>
        </p:spPr>
        <p:txBody>
          <a:bodyPr wrap="square" rtlCol="0">
            <a:spAutoFit/>
          </a:bodyPr>
          <a:lstStyle/>
          <a:p>
            <a:pPr algn="ctr"/>
            <a:r>
              <a:rPr lang="es-MX" sz="4400" dirty="0" smtClean="0"/>
              <a:t>Fariseos </a:t>
            </a:r>
            <a:endParaRPr lang="es-MX"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Fariseos </a:t>
            </a:r>
            <a:endParaRPr lang="es-MX" dirty="0"/>
          </a:p>
        </p:txBody>
      </p:sp>
      <p:sp>
        <p:nvSpPr>
          <p:cNvPr id="3" name="2 Marcador de contenido"/>
          <p:cNvSpPr>
            <a:spLocks noGrp="1"/>
          </p:cNvSpPr>
          <p:nvPr>
            <p:ph idx="1"/>
          </p:nvPr>
        </p:nvSpPr>
        <p:spPr/>
        <p:txBody>
          <a:bodyPr>
            <a:normAutofit fontScale="85000" lnSpcReduction="20000"/>
          </a:bodyPr>
          <a:lstStyle/>
          <a:p>
            <a:pPr algn="just"/>
            <a:r>
              <a:rPr lang="es-MX" b="1" dirty="0" smtClean="0">
                <a:solidFill>
                  <a:srgbClr val="C00000"/>
                </a:solidFill>
              </a:rPr>
              <a:t>Creían en un castigo y una recompensa eternos</a:t>
            </a:r>
            <a:r>
              <a:rPr lang="es-MX" dirty="0" smtClean="0"/>
              <a:t>. Las almas de los malos eran confinadas en el Infierno para recibir su castigo, mientras que las de los buenos eran premiadas.</a:t>
            </a:r>
          </a:p>
          <a:p>
            <a:pPr algn="just"/>
            <a:r>
              <a:rPr lang="es-MX" b="1" dirty="0" smtClean="0">
                <a:solidFill>
                  <a:srgbClr val="C00000"/>
                </a:solidFill>
              </a:rPr>
              <a:t>Creían en la resurrección</a:t>
            </a:r>
            <a:r>
              <a:rPr lang="es-MX" dirty="0" smtClean="0"/>
              <a:t>. Las almas de los buenos recibirían un nuevo cuerpo. No se trataba de una sucesión de cuerpos humanos mortales -como sucede en las diversas visiones de la reencarnación- sino de un cuerpo para toda la eternidad.</a:t>
            </a:r>
          </a:p>
          <a:p>
            <a:pPr algn="just"/>
            <a:r>
              <a:rPr lang="es-MX" b="1" dirty="0" smtClean="0">
                <a:solidFill>
                  <a:srgbClr val="C00000"/>
                </a:solidFill>
              </a:rPr>
              <a:t>Creían en la obligación de obedecer su tradición interpretativa </a:t>
            </a:r>
            <a:r>
              <a:rPr lang="es-MX" dirty="0" smtClean="0"/>
              <a:t>referida a obligaciones religiosas como las oraciones, los ritos de adoración, etc.</a:t>
            </a:r>
          </a:p>
          <a:p>
            <a:pPr algn="just"/>
            <a:r>
              <a:rPr lang="es-MX" b="1" dirty="0" smtClean="0">
                <a:solidFill>
                  <a:srgbClr val="C00000"/>
                </a:solidFill>
              </a:rPr>
              <a:t>Estaban dispuestos a obtener influencia política en la vida de Israel</a:t>
            </a:r>
            <a:r>
              <a:rPr lang="es-MX" dirty="0" smtClean="0"/>
              <a:t>. Quizá contaron ya con cierto peso antes de Herodes, pero después de ese reinado perdieron influencia.</a:t>
            </a:r>
          </a:p>
          <a:p>
            <a:endParaRPr lang="es-MX" dirty="0" smtClean="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506</TotalTime>
  <Words>1327</Words>
  <Application>Microsoft Office PowerPoint</Application>
  <PresentationFormat>Presentación en pantalla (4:3)</PresentationFormat>
  <Paragraphs>87</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Opulento</vt:lpstr>
      <vt:lpstr>Los Grupos Sectarios</vt:lpstr>
      <vt:lpstr>Grupos que surgen en el Período Intertestamentario</vt:lpstr>
      <vt:lpstr>Fariseos </vt:lpstr>
      <vt:lpstr>Los Fariseos</vt:lpstr>
      <vt:lpstr>Diapositiva 5</vt:lpstr>
      <vt:lpstr>Los Fariseos</vt:lpstr>
      <vt:lpstr>Fariseos </vt:lpstr>
      <vt:lpstr>Diapositiva 8</vt:lpstr>
      <vt:lpstr>Fariseos </vt:lpstr>
      <vt:lpstr>Los Fariseos</vt:lpstr>
      <vt:lpstr>Saduceos </vt:lpstr>
      <vt:lpstr>Los Saduceos</vt:lpstr>
      <vt:lpstr>Doctrinas de los Saduceos </vt:lpstr>
      <vt:lpstr>Conclusión de los Saduceos </vt:lpstr>
      <vt:lpstr>Esenios</vt:lpstr>
      <vt:lpstr>Esenios </vt:lpstr>
      <vt:lpstr>Características de los Esenios</vt:lpstr>
      <vt:lpstr>Los Zelotes</vt:lpstr>
      <vt:lpstr>Los Zelotes</vt:lpstr>
      <vt:lpstr>Sicarios </vt:lpstr>
      <vt:lpstr>Los Sicarios </vt:lpstr>
      <vt:lpstr>Los Sicarios</vt:lpstr>
      <vt:lpstr>Los Sicarios</vt:lpstr>
      <vt:lpstr>Creencias de los Samaritanos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Grupos Sectarios</dc:title>
  <dc:creator>Laura Alvarez Jaime</dc:creator>
  <cp:lastModifiedBy>Laura Alvarez Jaime</cp:lastModifiedBy>
  <cp:revision>15</cp:revision>
  <dcterms:created xsi:type="dcterms:W3CDTF">2017-07-11T20:39:18Z</dcterms:created>
  <dcterms:modified xsi:type="dcterms:W3CDTF">2022-03-12T01:19:19Z</dcterms:modified>
</cp:coreProperties>
</file>